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8"/>
  </p:notesMasterIdLst>
  <p:sldIdLst>
    <p:sldId id="256" r:id="rId2"/>
    <p:sldId id="310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01" r:id="rId31"/>
    <p:sldId id="306" r:id="rId32"/>
    <p:sldId id="307" r:id="rId33"/>
    <p:sldId id="308" r:id="rId34"/>
    <p:sldId id="309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2" r:id="rId44"/>
    <p:sldId id="303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287" r:id="rId56"/>
    <p:sldId id="292" r:id="rId57"/>
    <p:sldId id="288" r:id="rId58"/>
    <p:sldId id="289" r:id="rId59"/>
    <p:sldId id="291" r:id="rId60"/>
    <p:sldId id="290" r:id="rId61"/>
    <p:sldId id="304" r:id="rId62"/>
    <p:sldId id="305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Windows" initials="UW" lastIdx="5" clrIdx="0">
    <p:extLst>
      <p:ext uri="{19B8F6BF-5375-455C-9EA6-DF929625EA0E}">
        <p15:presenceInfo xmlns:p15="http://schemas.microsoft.com/office/powerpoint/2012/main" userId="Utilisateur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B5C7"/>
    <a:srgbClr val="961D82"/>
    <a:srgbClr val="EE7443"/>
    <a:srgbClr val="2FA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13T10:18:57.346" idx="5">
    <p:pos x="10" y="10"/>
    <p:text>INTRODUCTION :
Tous concernés : engagement moral , personnel et permanent, comportement individuel et collectif.
Management par la qualité : engagement du management - faire adhérer les équipes - masse critique  mode de communication - participatif (atelier, séminaire, autoévaluation) - partage des expériences. 
Traitement des écarts, dysfonctionnements :  dispositif de formalisation (tout agent qui constate un écart se doit de le signaler à sa hiérarchie).
Auto-évalutation à partir de constat : typologie d’accidentologie à EDF (UP Alpes ) par exemple.
APPROCHE GLOBALE DE PRÉVENTION ADAPTÉE A TOUS LES PROCESSUS :
Dernière ligne de défense : comportement individuel et collectif au quotidien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13T10:18:33.193" idx="4">
    <p:pos x="10" y="10"/>
    <p:text>COMMENT ÇA FONTIONNE : 
AUTOEVALUATION –PROCESS – PROCESSUS – PROCEDURES – RESULTATS – AMÉLIORATION
Risques :  un système de qualité qui se décale de la réalité de terrain.
Parade : un management de proximité quasi-permanent, outil d’intégration des nouveaux arrivants (cf livret d’accueil).
Illustration : chasse aux gaspis (prise d’eau en altitude).
Prescripteurs : nécessité d’un pilotage par processus.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13T10:18:21.984" idx="3">
    <p:pos x="146" y="146"/>
    <p:text>Précurseurs : identification des presque accidents  afin de les  limiter.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13T10:17:40.80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FB405-DD94-43F0-9ED7-297A4D8635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011774C-CC2C-450F-A1E6-31E1F6DD088A}">
      <dgm:prSet phldrT="[Texte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Orientation client</a:t>
          </a:r>
          <a:endParaRPr lang="fr-FR" sz="1800" b="1" dirty="0">
            <a:solidFill>
              <a:schemeClr val="tx1"/>
            </a:solidFill>
          </a:endParaRPr>
        </a:p>
      </dgm:t>
    </dgm:pt>
    <dgm:pt modelId="{8D3DD1B9-74AA-4135-9866-50954FBE1160}" type="parTrans" cxnId="{613D4C59-379B-43CE-8464-D66C1901215F}">
      <dgm:prSet/>
      <dgm:spPr/>
      <dgm:t>
        <a:bodyPr/>
        <a:lstStyle/>
        <a:p>
          <a:endParaRPr lang="fr-FR" sz="1800"/>
        </a:p>
      </dgm:t>
    </dgm:pt>
    <dgm:pt modelId="{4EA45730-816C-4C81-A809-20BE5519CB7C}" type="sibTrans" cxnId="{613D4C59-379B-43CE-8464-D66C1901215F}">
      <dgm:prSet/>
      <dgm:spPr/>
      <dgm:t>
        <a:bodyPr/>
        <a:lstStyle/>
        <a:p>
          <a:endParaRPr lang="fr-FR" sz="1800"/>
        </a:p>
      </dgm:t>
    </dgm:pt>
    <dgm:pt modelId="{934E1ECC-E05E-4479-8772-78C586648E09}">
      <dgm:prSet phldrT="[Texte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Leadership</a:t>
          </a:r>
          <a:endParaRPr lang="fr-FR" sz="1800" b="1" dirty="0">
            <a:solidFill>
              <a:schemeClr val="tx1"/>
            </a:solidFill>
          </a:endParaRPr>
        </a:p>
      </dgm:t>
    </dgm:pt>
    <dgm:pt modelId="{C7B15C88-974C-4848-B408-58893251BA90}" type="parTrans" cxnId="{2833E765-CEE2-42CD-90E9-44716878A20B}">
      <dgm:prSet/>
      <dgm:spPr/>
      <dgm:t>
        <a:bodyPr/>
        <a:lstStyle/>
        <a:p>
          <a:endParaRPr lang="fr-FR" sz="1800"/>
        </a:p>
      </dgm:t>
    </dgm:pt>
    <dgm:pt modelId="{78704720-4101-473D-AAD8-B6E4780C0036}" type="sibTrans" cxnId="{2833E765-CEE2-42CD-90E9-44716878A20B}">
      <dgm:prSet/>
      <dgm:spPr/>
      <dgm:t>
        <a:bodyPr/>
        <a:lstStyle/>
        <a:p>
          <a:endParaRPr lang="fr-FR" sz="1800"/>
        </a:p>
      </dgm:t>
    </dgm:pt>
    <dgm:pt modelId="{0759D8E1-1053-4E6E-8E9B-2D327BD72B9A}">
      <dgm:prSet phldrT="[Texte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L’implication du personnel</a:t>
          </a:r>
          <a:endParaRPr lang="fr-FR" sz="1800" b="1" dirty="0">
            <a:solidFill>
              <a:schemeClr val="tx1"/>
            </a:solidFill>
          </a:endParaRPr>
        </a:p>
      </dgm:t>
    </dgm:pt>
    <dgm:pt modelId="{0DE3D313-6067-4FB8-92B6-FA25FA94A389}" type="parTrans" cxnId="{DF1B3BB9-593B-4C2C-AAD5-6EE6DD1D0621}">
      <dgm:prSet/>
      <dgm:spPr/>
      <dgm:t>
        <a:bodyPr/>
        <a:lstStyle/>
        <a:p>
          <a:endParaRPr lang="fr-FR" sz="1800"/>
        </a:p>
      </dgm:t>
    </dgm:pt>
    <dgm:pt modelId="{D8A1C1F2-FAA8-41DE-8E81-5C4A86297264}" type="sibTrans" cxnId="{DF1B3BB9-593B-4C2C-AAD5-6EE6DD1D0621}">
      <dgm:prSet/>
      <dgm:spPr/>
      <dgm:t>
        <a:bodyPr/>
        <a:lstStyle/>
        <a:p>
          <a:endParaRPr lang="fr-FR" sz="1800"/>
        </a:p>
      </dgm:t>
    </dgm:pt>
    <dgm:pt modelId="{02241CEF-F20E-4042-AAFD-2D578F19698D}">
      <dgm:prSet phldrT="[Texte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L’approche processus</a:t>
          </a:r>
          <a:endParaRPr lang="fr-FR" sz="1800" b="1" dirty="0">
            <a:solidFill>
              <a:schemeClr val="tx1"/>
            </a:solidFill>
          </a:endParaRPr>
        </a:p>
      </dgm:t>
    </dgm:pt>
    <dgm:pt modelId="{4956FAB0-0E5D-4933-AE79-568D7DC22497}" type="parTrans" cxnId="{A0B9F33B-110C-4D30-9C24-94A3F324D5DF}">
      <dgm:prSet/>
      <dgm:spPr/>
      <dgm:t>
        <a:bodyPr/>
        <a:lstStyle/>
        <a:p>
          <a:endParaRPr lang="fr-FR" sz="1800"/>
        </a:p>
      </dgm:t>
    </dgm:pt>
    <dgm:pt modelId="{9710D412-7A4C-4F60-904B-DA20908F72A0}" type="sibTrans" cxnId="{A0B9F33B-110C-4D30-9C24-94A3F324D5DF}">
      <dgm:prSet/>
      <dgm:spPr/>
      <dgm:t>
        <a:bodyPr/>
        <a:lstStyle/>
        <a:p>
          <a:endParaRPr lang="fr-FR" sz="1800"/>
        </a:p>
      </dgm:t>
    </dgm:pt>
    <dgm:pt modelId="{13468BA0-EE8C-458D-891C-0CC5818370F6}">
      <dgm:prSet phldrT="[Texte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L’amélioration continue</a:t>
          </a:r>
          <a:endParaRPr lang="fr-FR" sz="1800" b="1" dirty="0">
            <a:solidFill>
              <a:schemeClr val="tx1"/>
            </a:solidFill>
          </a:endParaRPr>
        </a:p>
      </dgm:t>
    </dgm:pt>
    <dgm:pt modelId="{0B0B1C30-B6B7-4CA7-8A92-00A6CD490AB9}" type="parTrans" cxnId="{87FFEA59-093A-4CB0-BE51-431C0FF6A103}">
      <dgm:prSet/>
      <dgm:spPr/>
      <dgm:t>
        <a:bodyPr/>
        <a:lstStyle/>
        <a:p>
          <a:endParaRPr lang="fr-FR" sz="1800"/>
        </a:p>
      </dgm:t>
    </dgm:pt>
    <dgm:pt modelId="{A787C7B7-4D6B-4274-B2BA-99E626EA8687}" type="sibTrans" cxnId="{87FFEA59-093A-4CB0-BE51-431C0FF6A103}">
      <dgm:prSet/>
      <dgm:spPr/>
      <dgm:t>
        <a:bodyPr/>
        <a:lstStyle/>
        <a:p>
          <a:endParaRPr lang="fr-FR" sz="1800"/>
        </a:p>
      </dgm:t>
    </dgm:pt>
    <dgm:pt modelId="{B09367D6-A175-49C1-9024-3DE78A85B6A6}">
      <dgm:prSet phldrT="[Texte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L’approche factuelle pour la prise de décision</a:t>
          </a:r>
          <a:endParaRPr lang="fr-FR" sz="1800" b="1" dirty="0">
            <a:solidFill>
              <a:schemeClr val="tx1"/>
            </a:solidFill>
          </a:endParaRPr>
        </a:p>
      </dgm:t>
    </dgm:pt>
    <dgm:pt modelId="{C0DB4746-FBE1-4F90-933E-BEC12022FFEE}" type="parTrans" cxnId="{825EF0DF-8165-47AC-83FE-4DCEC6B8A444}">
      <dgm:prSet/>
      <dgm:spPr/>
      <dgm:t>
        <a:bodyPr/>
        <a:lstStyle/>
        <a:p>
          <a:endParaRPr lang="fr-FR" sz="1800"/>
        </a:p>
      </dgm:t>
    </dgm:pt>
    <dgm:pt modelId="{D4F1CAE6-9EB8-4E37-9CE5-94F953810A4B}" type="sibTrans" cxnId="{825EF0DF-8165-47AC-83FE-4DCEC6B8A444}">
      <dgm:prSet/>
      <dgm:spPr/>
      <dgm:t>
        <a:bodyPr/>
        <a:lstStyle/>
        <a:p>
          <a:endParaRPr lang="fr-FR" sz="1800"/>
        </a:p>
      </dgm:t>
    </dgm:pt>
    <dgm:pt modelId="{3657C09B-50A9-4F21-A0F0-38737F6604D7}">
      <dgm:prSet phldrT="[Texte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Les relations mutuellement bénéfiques avec les fournisseurs</a:t>
          </a:r>
          <a:endParaRPr lang="fr-FR" sz="1800" b="1" dirty="0">
            <a:solidFill>
              <a:schemeClr val="tx1"/>
            </a:solidFill>
          </a:endParaRPr>
        </a:p>
      </dgm:t>
    </dgm:pt>
    <dgm:pt modelId="{C63EF8AE-CFEB-47CC-873D-E2D5D9DF31AA}" type="parTrans" cxnId="{92DC4249-2DA2-4595-84C9-BEFA5805796B}">
      <dgm:prSet/>
      <dgm:spPr/>
      <dgm:t>
        <a:bodyPr/>
        <a:lstStyle/>
        <a:p>
          <a:endParaRPr lang="fr-FR" sz="1800"/>
        </a:p>
      </dgm:t>
    </dgm:pt>
    <dgm:pt modelId="{520477D7-5EA4-4268-AC01-CA6398126537}" type="sibTrans" cxnId="{92DC4249-2DA2-4595-84C9-BEFA5805796B}">
      <dgm:prSet/>
      <dgm:spPr/>
      <dgm:t>
        <a:bodyPr/>
        <a:lstStyle/>
        <a:p>
          <a:endParaRPr lang="fr-FR" sz="1800"/>
        </a:p>
      </dgm:t>
    </dgm:pt>
    <dgm:pt modelId="{D4C83600-276E-41EC-8C02-B04570F1AD45}" type="pres">
      <dgm:prSet presAssocID="{20CFB405-DD94-43F0-9ED7-297A4D8635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4F17A44-7303-4E2C-A554-661AD4665188}" type="pres">
      <dgm:prSet presAssocID="{4011774C-CC2C-450F-A1E6-31E1F6DD088A}" presName="parentLin" presStyleCnt="0"/>
      <dgm:spPr/>
    </dgm:pt>
    <dgm:pt modelId="{BA2CCAB2-CDCA-49A1-A2C6-A13B62C45F1A}" type="pres">
      <dgm:prSet presAssocID="{4011774C-CC2C-450F-A1E6-31E1F6DD088A}" presName="parentLeftMargin" presStyleLbl="node1" presStyleIdx="0" presStyleCnt="7"/>
      <dgm:spPr/>
      <dgm:t>
        <a:bodyPr/>
        <a:lstStyle/>
        <a:p>
          <a:endParaRPr lang="fr-FR"/>
        </a:p>
      </dgm:t>
    </dgm:pt>
    <dgm:pt modelId="{151A3D00-4CA1-4B2B-A041-2518B12ADB72}" type="pres">
      <dgm:prSet presAssocID="{4011774C-CC2C-450F-A1E6-31E1F6DD088A}" presName="parentText" presStyleLbl="node1" presStyleIdx="0" presStyleCnt="7" custScaleX="12385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91921F-E8F0-4BAA-B241-03239FF79E00}" type="pres">
      <dgm:prSet presAssocID="{4011774C-CC2C-450F-A1E6-31E1F6DD088A}" presName="negativeSpace" presStyleCnt="0"/>
      <dgm:spPr/>
    </dgm:pt>
    <dgm:pt modelId="{E8BAAC8D-4558-474A-A744-21AE62699DE0}" type="pres">
      <dgm:prSet presAssocID="{4011774C-CC2C-450F-A1E6-31E1F6DD088A}" presName="childText" presStyleLbl="conFgAcc1" presStyleIdx="0" presStyleCnt="7">
        <dgm:presLayoutVars>
          <dgm:bulletEnabled val="1"/>
        </dgm:presLayoutVars>
      </dgm:prSet>
      <dgm:spPr>
        <a:solidFill>
          <a:schemeClr val="tx1">
            <a:lumMod val="20000"/>
            <a:lumOff val="80000"/>
            <a:alpha val="90000"/>
          </a:schemeClr>
        </a:solidFill>
      </dgm:spPr>
    </dgm:pt>
    <dgm:pt modelId="{10338034-C640-4318-9BBC-C5A8E8BA7007}" type="pres">
      <dgm:prSet presAssocID="{4EA45730-816C-4C81-A809-20BE5519CB7C}" presName="spaceBetweenRectangles" presStyleCnt="0"/>
      <dgm:spPr/>
    </dgm:pt>
    <dgm:pt modelId="{F78DCEC1-FAFE-4204-AB27-401F0590A8F7}" type="pres">
      <dgm:prSet presAssocID="{934E1ECC-E05E-4479-8772-78C586648E09}" presName="parentLin" presStyleCnt="0"/>
      <dgm:spPr/>
    </dgm:pt>
    <dgm:pt modelId="{09D9F969-D197-4B73-B02B-D6DCC94D8487}" type="pres">
      <dgm:prSet presAssocID="{934E1ECC-E05E-4479-8772-78C586648E09}" presName="parentLeftMargin" presStyleLbl="node1" presStyleIdx="0" presStyleCnt="7"/>
      <dgm:spPr/>
      <dgm:t>
        <a:bodyPr/>
        <a:lstStyle/>
        <a:p>
          <a:endParaRPr lang="fr-FR"/>
        </a:p>
      </dgm:t>
    </dgm:pt>
    <dgm:pt modelId="{6C3DDCE4-8986-430D-B5BB-06395F982AA6}" type="pres">
      <dgm:prSet presAssocID="{934E1ECC-E05E-4479-8772-78C586648E09}" presName="parentText" presStyleLbl="node1" presStyleIdx="1" presStyleCnt="7" custScaleX="12385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5AC9CD-4A9C-42A5-BD04-5181930D86E9}" type="pres">
      <dgm:prSet presAssocID="{934E1ECC-E05E-4479-8772-78C586648E09}" presName="negativeSpace" presStyleCnt="0"/>
      <dgm:spPr/>
    </dgm:pt>
    <dgm:pt modelId="{04EEB98B-8C06-4BEE-9B02-25EB0531C1A2}" type="pres">
      <dgm:prSet presAssocID="{934E1ECC-E05E-4479-8772-78C586648E09}" presName="childText" presStyleLbl="conFgAcc1" presStyleIdx="1" presStyleCnt="7">
        <dgm:presLayoutVars>
          <dgm:bulletEnabled val="1"/>
        </dgm:presLayoutVars>
      </dgm:prSet>
      <dgm:spPr>
        <a:solidFill>
          <a:schemeClr val="tx1">
            <a:lumMod val="20000"/>
            <a:lumOff val="80000"/>
            <a:alpha val="90000"/>
          </a:schemeClr>
        </a:solidFill>
      </dgm:spPr>
    </dgm:pt>
    <dgm:pt modelId="{A48FD726-4E91-482C-8D1B-55284A1E7244}" type="pres">
      <dgm:prSet presAssocID="{78704720-4101-473D-AAD8-B6E4780C0036}" presName="spaceBetweenRectangles" presStyleCnt="0"/>
      <dgm:spPr/>
    </dgm:pt>
    <dgm:pt modelId="{5E52E459-D2A9-4F3D-B63D-5CA94B4265B2}" type="pres">
      <dgm:prSet presAssocID="{0759D8E1-1053-4E6E-8E9B-2D327BD72B9A}" presName="parentLin" presStyleCnt="0"/>
      <dgm:spPr/>
    </dgm:pt>
    <dgm:pt modelId="{DA0BCD15-0F1F-4B9A-8EB5-D47D1CFE3BDD}" type="pres">
      <dgm:prSet presAssocID="{0759D8E1-1053-4E6E-8E9B-2D327BD72B9A}" presName="parentLeftMargin" presStyleLbl="node1" presStyleIdx="1" presStyleCnt="7"/>
      <dgm:spPr/>
      <dgm:t>
        <a:bodyPr/>
        <a:lstStyle/>
        <a:p>
          <a:endParaRPr lang="fr-FR"/>
        </a:p>
      </dgm:t>
    </dgm:pt>
    <dgm:pt modelId="{E25A85A5-3143-4389-8CD8-76BA8B02CE91}" type="pres">
      <dgm:prSet presAssocID="{0759D8E1-1053-4E6E-8E9B-2D327BD72B9A}" presName="parentText" presStyleLbl="node1" presStyleIdx="2" presStyleCnt="7" custScaleX="12385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BD417A-7664-4C75-A535-9DF4683EAE4E}" type="pres">
      <dgm:prSet presAssocID="{0759D8E1-1053-4E6E-8E9B-2D327BD72B9A}" presName="negativeSpace" presStyleCnt="0"/>
      <dgm:spPr/>
    </dgm:pt>
    <dgm:pt modelId="{7627891E-2AFC-42D3-A416-795850E8E714}" type="pres">
      <dgm:prSet presAssocID="{0759D8E1-1053-4E6E-8E9B-2D327BD72B9A}" presName="childText" presStyleLbl="conFgAcc1" presStyleIdx="2" presStyleCnt="7">
        <dgm:presLayoutVars>
          <dgm:bulletEnabled val="1"/>
        </dgm:presLayoutVars>
      </dgm:prSet>
      <dgm:spPr>
        <a:solidFill>
          <a:schemeClr val="tx1">
            <a:lumMod val="20000"/>
            <a:lumOff val="80000"/>
            <a:alpha val="90000"/>
          </a:schemeClr>
        </a:solidFill>
      </dgm:spPr>
    </dgm:pt>
    <dgm:pt modelId="{4A7D00F6-10C9-4482-98F2-77A2D51FD571}" type="pres">
      <dgm:prSet presAssocID="{D8A1C1F2-FAA8-41DE-8E81-5C4A86297264}" presName="spaceBetweenRectangles" presStyleCnt="0"/>
      <dgm:spPr/>
    </dgm:pt>
    <dgm:pt modelId="{CEF59B1C-F79E-4E74-820F-79765FEE06EC}" type="pres">
      <dgm:prSet presAssocID="{02241CEF-F20E-4042-AAFD-2D578F19698D}" presName="parentLin" presStyleCnt="0"/>
      <dgm:spPr/>
    </dgm:pt>
    <dgm:pt modelId="{3F07CE59-916F-490A-97BA-2866C3D5AAA8}" type="pres">
      <dgm:prSet presAssocID="{02241CEF-F20E-4042-AAFD-2D578F19698D}" presName="parentLeftMargin" presStyleLbl="node1" presStyleIdx="2" presStyleCnt="7"/>
      <dgm:spPr/>
      <dgm:t>
        <a:bodyPr/>
        <a:lstStyle/>
        <a:p>
          <a:endParaRPr lang="fr-FR"/>
        </a:p>
      </dgm:t>
    </dgm:pt>
    <dgm:pt modelId="{2E6175F9-7978-44B3-AB3D-88DCA2E7EFE3}" type="pres">
      <dgm:prSet presAssocID="{02241CEF-F20E-4042-AAFD-2D578F19698D}" presName="parentText" presStyleLbl="node1" presStyleIdx="3" presStyleCnt="7" custScaleX="12385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291D12-6698-4DA2-8529-1213D0F3469C}" type="pres">
      <dgm:prSet presAssocID="{02241CEF-F20E-4042-AAFD-2D578F19698D}" presName="negativeSpace" presStyleCnt="0"/>
      <dgm:spPr/>
    </dgm:pt>
    <dgm:pt modelId="{4E3D76A7-A9C3-4FD8-996C-8CF44F50883B}" type="pres">
      <dgm:prSet presAssocID="{02241CEF-F20E-4042-AAFD-2D578F19698D}" presName="childText" presStyleLbl="conFgAcc1" presStyleIdx="3" presStyleCnt="7">
        <dgm:presLayoutVars>
          <dgm:bulletEnabled val="1"/>
        </dgm:presLayoutVars>
      </dgm:prSet>
      <dgm:spPr>
        <a:solidFill>
          <a:schemeClr val="tx1">
            <a:lumMod val="20000"/>
            <a:lumOff val="80000"/>
            <a:alpha val="90000"/>
          </a:schemeClr>
        </a:solidFill>
      </dgm:spPr>
    </dgm:pt>
    <dgm:pt modelId="{32F72B9B-F78C-4542-8544-E229365F28BF}" type="pres">
      <dgm:prSet presAssocID="{9710D412-7A4C-4F60-904B-DA20908F72A0}" presName="spaceBetweenRectangles" presStyleCnt="0"/>
      <dgm:spPr/>
    </dgm:pt>
    <dgm:pt modelId="{528C4DE9-EDAF-4470-88DF-0BF9217881D7}" type="pres">
      <dgm:prSet presAssocID="{13468BA0-EE8C-458D-891C-0CC5818370F6}" presName="parentLin" presStyleCnt="0"/>
      <dgm:spPr/>
    </dgm:pt>
    <dgm:pt modelId="{4F528C7D-D027-484B-AC94-4CCAE56D1884}" type="pres">
      <dgm:prSet presAssocID="{13468BA0-EE8C-458D-891C-0CC5818370F6}" presName="parentLeftMargin" presStyleLbl="node1" presStyleIdx="3" presStyleCnt="7"/>
      <dgm:spPr/>
      <dgm:t>
        <a:bodyPr/>
        <a:lstStyle/>
        <a:p>
          <a:endParaRPr lang="fr-FR"/>
        </a:p>
      </dgm:t>
    </dgm:pt>
    <dgm:pt modelId="{FF12F4CA-2171-426D-9A72-F8A0932D26F5}" type="pres">
      <dgm:prSet presAssocID="{13468BA0-EE8C-458D-891C-0CC5818370F6}" presName="parentText" presStyleLbl="node1" presStyleIdx="4" presStyleCnt="7" custScaleX="12385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3D0F16-F856-41B1-976A-639F5E1CE2E7}" type="pres">
      <dgm:prSet presAssocID="{13468BA0-EE8C-458D-891C-0CC5818370F6}" presName="negativeSpace" presStyleCnt="0"/>
      <dgm:spPr/>
    </dgm:pt>
    <dgm:pt modelId="{679A4615-403B-40A3-86F7-FBC94D7B6BFA}" type="pres">
      <dgm:prSet presAssocID="{13468BA0-EE8C-458D-891C-0CC5818370F6}" presName="childText" presStyleLbl="conFgAcc1" presStyleIdx="4" presStyleCnt="7">
        <dgm:presLayoutVars>
          <dgm:bulletEnabled val="1"/>
        </dgm:presLayoutVars>
      </dgm:prSet>
      <dgm:spPr>
        <a:solidFill>
          <a:schemeClr val="tx1">
            <a:lumMod val="20000"/>
            <a:lumOff val="80000"/>
            <a:alpha val="90000"/>
          </a:schemeClr>
        </a:solidFill>
      </dgm:spPr>
    </dgm:pt>
    <dgm:pt modelId="{5F69DF24-0A3E-4729-8233-C060FCB162FC}" type="pres">
      <dgm:prSet presAssocID="{A787C7B7-4D6B-4274-B2BA-99E626EA8687}" presName="spaceBetweenRectangles" presStyleCnt="0"/>
      <dgm:spPr/>
    </dgm:pt>
    <dgm:pt modelId="{2B035C74-A09C-493E-8658-ACC1084D72A6}" type="pres">
      <dgm:prSet presAssocID="{B09367D6-A175-49C1-9024-3DE78A85B6A6}" presName="parentLin" presStyleCnt="0"/>
      <dgm:spPr/>
    </dgm:pt>
    <dgm:pt modelId="{0442D7EF-4629-403B-BEF3-52DF690C14D0}" type="pres">
      <dgm:prSet presAssocID="{B09367D6-A175-49C1-9024-3DE78A85B6A6}" presName="parentLeftMargin" presStyleLbl="node1" presStyleIdx="4" presStyleCnt="7"/>
      <dgm:spPr/>
      <dgm:t>
        <a:bodyPr/>
        <a:lstStyle/>
        <a:p>
          <a:endParaRPr lang="fr-FR"/>
        </a:p>
      </dgm:t>
    </dgm:pt>
    <dgm:pt modelId="{A50F3C7A-7962-4E8C-A46C-F00A5A3D6F96}" type="pres">
      <dgm:prSet presAssocID="{B09367D6-A175-49C1-9024-3DE78A85B6A6}" presName="parentText" presStyleLbl="node1" presStyleIdx="5" presStyleCnt="7" custScaleX="12385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9A2477-9CCE-471B-8BF6-6D1B5ADA7EAF}" type="pres">
      <dgm:prSet presAssocID="{B09367D6-A175-49C1-9024-3DE78A85B6A6}" presName="negativeSpace" presStyleCnt="0"/>
      <dgm:spPr/>
    </dgm:pt>
    <dgm:pt modelId="{6D0D5E76-4FDA-43B1-B4A0-4C3927CFBCD6}" type="pres">
      <dgm:prSet presAssocID="{B09367D6-A175-49C1-9024-3DE78A85B6A6}" presName="childText" presStyleLbl="conFgAcc1" presStyleIdx="5" presStyleCnt="7">
        <dgm:presLayoutVars>
          <dgm:bulletEnabled val="1"/>
        </dgm:presLayoutVars>
      </dgm:prSet>
      <dgm:spPr>
        <a:solidFill>
          <a:schemeClr val="tx1">
            <a:lumMod val="20000"/>
            <a:lumOff val="80000"/>
            <a:alpha val="90000"/>
          </a:schemeClr>
        </a:solidFill>
      </dgm:spPr>
    </dgm:pt>
    <dgm:pt modelId="{AE44A91E-8502-42FD-92F8-2D0E3D08B0B9}" type="pres">
      <dgm:prSet presAssocID="{D4F1CAE6-9EB8-4E37-9CE5-94F953810A4B}" presName="spaceBetweenRectangles" presStyleCnt="0"/>
      <dgm:spPr/>
    </dgm:pt>
    <dgm:pt modelId="{074135A5-EEF7-4648-A2E2-2D1BEDC4D5F9}" type="pres">
      <dgm:prSet presAssocID="{3657C09B-50A9-4F21-A0F0-38737F6604D7}" presName="parentLin" presStyleCnt="0"/>
      <dgm:spPr/>
    </dgm:pt>
    <dgm:pt modelId="{E19C7B9F-904E-4ED6-88DE-71CEBE35ABCD}" type="pres">
      <dgm:prSet presAssocID="{3657C09B-50A9-4F21-A0F0-38737F6604D7}" presName="parentLeftMargin" presStyleLbl="node1" presStyleIdx="5" presStyleCnt="7"/>
      <dgm:spPr/>
      <dgm:t>
        <a:bodyPr/>
        <a:lstStyle/>
        <a:p>
          <a:endParaRPr lang="fr-FR"/>
        </a:p>
      </dgm:t>
    </dgm:pt>
    <dgm:pt modelId="{9A691761-FEA0-45F3-8030-97AE3867FCC9}" type="pres">
      <dgm:prSet presAssocID="{3657C09B-50A9-4F21-A0F0-38737F6604D7}" presName="parentText" presStyleLbl="node1" presStyleIdx="6" presStyleCnt="7" custScaleX="12385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B2B733-BB0D-4C9F-8F27-976C201C0C51}" type="pres">
      <dgm:prSet presAssocID="{3657C09B-50A9-4F21-A0F0-38737F6604D7}" presName="negativeSpace" presStyleCnt="0"/>
      <dgm:spPr/>
    </dgm:pt>
    <dgm:pt modelId="{1D190163-409A-44E6-B791-5C6679721CCB}" type="pres">
      <dgm:prSet presAssocID="{3657C09B-50A9-4F21-A0F0-38737F6604D7}" presName="childText" presStyleLbl="conFgAcc1" presStyleIdx="6" presStyleCnt="7">
        <dgm:presLayoutVars>
          <dgm:bulletEnabled val="1"/>
        </dgm:presLayoutVars>
      </dgm:prSet>
      <dgm:spPr>
        <a:solidFill>
          <a:schemeClr val="tx1">
            <a:lumMod val="20000"/>
            <a:lumOff val="80000"/>
            <a:alpha val="90000"/>
          </a:schemeClr>
        </a:solidFill>
      </dgm:spPr>
    </dgm:pt>
  </dgm:ptLst>
  <dgm:cxnLst>
    <dgm:cxn modelId="{2CDCCABA-A0FF-4F0A-ADDA-03828B2EE051}" type="presOf" srcId="{13468BA0-EE8C-458D-891C-0CC5818370F6}" destId="{4F528C7D-D027-484B-AC94-4CCAE56D1884}" srcOrd="0" destOrd="0" presId="urn:microsoft.com/office/officeart/2005/8/layout/list1"/>
    <dgm:cxn modelId="{B9A6233D-2481-4DF1-874D-AF264F41DAD9}" type="presOf" srcId="{02241CEF-F20E-4042-AAFD-2D578F19698D}" destId="{3F07CE59-916F-490A-97BA-2866C3D5AAA8}" srcOrd="0" destOrd="0" presId="urn:microsoft.com/office/officeart/2005/8/layout/list1"/>
    <dgm:cxn modelId="{26A235D0-3F8B-4DB8-9584-DB1D8CEE25DE}" type="presOf" srcId="{13468BA0-EE8C-458D-891C-0CC5818370F6}" destId="{FF12F4CA-2171-426D-9A72-F8A0932D26F5}" srcOrd="1" destOrd="0" presId="urn:microsoft.com/office/officeart/2005/8/layout/list1"/>
    <dgm:cxn modelId="{87FFEA59-093A-4CB0-BE51-431C0FF6A103}" srcId="{20CFB405-DD94-43F0-9ED7-297A4D863582}" destId="{13468BA0-EE8C-458D-891C-0CC5818370F6}" srcOrd="4" destOrd="0" parTransId="{0B0B1C30-B6B7-4CA7-8A92-00A6CD490AB9}" sibTransId="{A787C7B7-4D6B-4274-B2BA-99E626EA8687}"/>
    <dgm:cxn modelId="{C0B6D93F-DFB6-4157-AB98-DB0EAE699A2B}" type="presOf" srcId="{0759D8E1-1053-4E6E-8E9B-2D327BD72B9A}" destId="{E25A85A5-3143-4389-8CD8-76BA8B02CE91}" srcOrd="1" destOrd="0" presId="urn:microsoft.com/office/officeart/2005/8/layout/list1"/>
    <dgm:cxn modelId="{270F35DC-1428-4BCB-9A45-FB69F1D8E5BE}" type="presOf" srcId="{4011774C-CC2C-450F-A1E6-31E1F6DD088A}" destId="{BA2CCAB2-CDCA-49A1-A2C6-A13B62C45F1A}" srcOrd="0" destOrd="0" presId="urn:microsoft.com/office/officeart/2005/8/layout/list1"/>
    <dgm:cxn modelId="{613D4C59-379B-43CE-8464-D66C1901215F}" srcId="{20CFB405-DD94-43F0-9ED7-297A4D863582}" destId="{4011774C-CC2C-450F-A1E6-31E1F6DD088A}" srcOrd="0" destOrd="0" parTransId="{8D3DD1B9-74AA-4135-9866-50954FBE1160}" sibTransId="{4EA45730-816C-4C81-A809-20BE5519CB7C}"/>
    <dgm:cxn modelId="{3794D434-6D2C-45D4-B935-C74D98BC0B60}" type="presOf" srcId="{3657C09B-50A9-4F21-A0F0-38737F6604D7}" destId="{E19C7B9F-904E-4ED6-88DE-71CEBE35ABCD}" srcOrd="0" destOrd="0" presId="urn:microsoft.com/office/officeart/2005/8/layout/list1"/>
    <dgm:cxn modelId="{CA512020-9D2C-4D09-B710-A6AA976C3FCC}" type="presOf" srcId="{934E1ECC-E05E-4479-8772-78C586648E09}" destId="{6C3DDCE4-8986-430D-B5BB-06395F982AA6}" srcOrd="1" destOrd="0" presId="urn:microsoft.com/office/officeart/2005/8/layout/list1"/>
    <dgm:cxn modelId="{6209AC14-4BFF-44E6-AD52-1FDEA31CE5AB}" type="presOf" srcId="{4011774C-CC2C-450F-A1E6-31E1F6DD088A}" destId="{151A3D00-4CA1-4B2B-A041-2518B12ADB72}" srcOrd="1" destOrd="0" presId="urn:microsoft.com/office/officeart/2005/8/layout/list1"/>
    <dgm:cxn modelId="{825EF0DF-8165-47AC-83FE-4DCEC6B8A444}" srcId="{20CFB405-DD94-43F0-9ED7-297A4D863582}" destId="{B09367D6-A175-49C1-9024-3DE78A85B6A6}" srcOrd="5" destOrd="0" parTransId="{C0DB4746-FBE1-4F90-933E-BEC12022FFEE}" sibTransId="{D4F1CAE6-9EB8-4E37-9CE5-94F953810A4B}"/>
    <dgm:cxn modelId="{92DC4249-2DA2-4595-84C9-BEFA5805796B}" srcId="{20CFB405-DD94-43F0-9ED7-297A4D863582}" destId="{3657C09B-50A9-4F21-A0F0-38737F6604D7}" srcOrd="6" destOrd="0" parTransId="{C63EF8AE-CFEB-47CC-873D-E2D5D9DF31AA}" sibTransId="{520477D7-5EA4-4268-AC01-CA6398126537}"/>
    <dgm:cxn modelId="{4EC43ECB-76A7-4C72-9B05-44FEB2C64D49}" type="presOf" srcId="{02241CEF-F20E-4042-AAFD-2D578F19698D}" destId="{2E6175F9-7978-44B3-AB3D-88DCA2E7EFE3}" srcOrd="1" destOrd="0" presId="urn:microsoft.com/office/officeart/2005/8/layout/list1"/>
    <dgm:cxn modelId="{A0B9F33B-110C-4D30-9C24-94A3F324D5DF}" srcId="{20CFB405-DD94-43F0-9ED7-297A4D863582}" destId="{02241CEF-F20E-4042-AAFD-2D578F19698D}" srcOrd="3" destOrd="0" parTransId="{4956FAB0-0E5D-4933-AE79-568D7DC22497}" sibTransId="{9710D412-7A4C-4F60-904B-DA20908F72A0}"/>
    <dgm:cxn modelId="{311A16ED-F5FF-4DAC-A012-8BAA21497E5B}" type="presOf" srcId="{934E1ECC-E05E-4479-8772-78C586648E09}" destId="{09D9F969-D197-4B73-B02B-D6DCC94D8487}" srcOrd="0" destOrd="0" presId="urn:microsoft.com/office/officeart/2005/8/layout/list1"/>
    <dgm:cxn modelId="{DF1B3BB9-593B-4C2C-AAD5-6EE6DD1D0621}" srcId="{20CFB405-DD94-43F0-9ED7-297A4D863582}" destId="{0759D8E1-1053-4E6E-8E9B-2D327BD72B9A}" srcOrd="2" destOrd="0" parTransId="{0DE3D313-6067-4FB8-92B6-FA25FA94A389}" sibTransId="{D8A1C1F2-FAA8-41DE-8E81-5C4A86297264}"/>
    <dgm:cxn modelId="{BDCFB6DB-BEB5-4171-9E2F-A1EC1C4F21C0}" type="presOf" srcId="{3657C09B-50A9-4F21-A0F0-38737F6604D7}" destId="{9A691761-FEA0-45F3-8030-97AE3867FCC9}" srcOrd="1" destOrd="0" presId="urn:microsoft.com/office/officeart/2005/8/layout/list1"/>
    <dgm:cxn modelId="{8411AD29-64AD-47C8-86C8-412CE5C03696}" type="presOf" srcId="{20CFB405-DD94-43F0-9ED7-297A4D863582}" destId="{D4C83600-276E-41EC-8C02-B04570F1AD45}" srcOrd="0" destOrd="0" presId="urn:microsoft.com/office/officeart/2005/8/layout/list1"/>
    <dgm:cxn modelId="{2833E765-CEE2-42CD-90E9-44716878A20B}" srcId="{20CFB405-DD94-43F0-9ED7-297A4D863582}" destId="{934E1ECC-E05E-4479-8772-78C586648E09}" srcOrd="1" destOrd="0" parTransId="{C7B15C88-974C-4848-B408-58893251BA90}" sibTransId="{78704720-4101-473D-AAD8-B6E4780C0036}"/>
    <dgm:cxn modelId="{D1B38763-B58D-483F-8CD8-B8CF3BCC50D3}" type="presOf" srcId="{0759D8E1-1053-4E6E-8E9B-2D327BD72B9A}" destId="{DA0BCD15-0F1F-4B9A-8EB5-D47D1CFE3BDD}" srcOrd="0" destOrd="0" presId="urn:microsoft.com/office/officeart/2005/8/layout/list1"/>
    <dgm:cxn modelId="{9FA4DF88-947E-4FBE-9A22-63CF93BA1436}" type="presOf" srcId="{B09367D6-A175-49C1-9024-3DE78A85B6A6}" destId="{A50F3C7A-7962-4E8C-A46C-F00A5A3D6F96}" srcOrd="1" destOrd="0" presId="urn:microsoft.com/office/officeart/2005/8/layout/list1"/>
    <dgm:cxn modelId="{A54C660B-DCD1-4CB2-B0AF-13F2F35AB4A6}" type="presOf" srcId="{B09367D6-A175-49C1-9024-3DE78A85B6A6}" destId="{0442D7EF-4629-403B-BEF3-52DF690C14D0}" srcOrd="0" destOrd="0" presId="urn:microsoft.com/office/officeart/2005/8/layout/list1"/>
    <dgm:cxn modelId="{D09D35BC-503F-470D-88C5-21B7E47E92E6}" type="presParOf" srcId="{D4C83600-276E-41EC-8C02-B04570F1AD45}" destId="{F4F17A44-7303-4E2C-A554-661AD4665188}" srcOrd="0" destOrd="0" presId="urn:microsoft.com/office/officeart/2005/8/layout/list1"/>
    <dgm:cxn modelId="{83C5DF87-8BA6-4A49-BFA3-B1D9D2528D67}" type="presParOf" srcId="{F4F17A44-7303-4E2C-A554-661AD4665188}" destId="{BA2CCAB2-CDCA-49A1-A2C6-A13B62C45F1A}" srcOrd="0" destOrd="0" presId="urn:microsoft.com/office/officeart/2005/8/layout/list1"/>
    <dgm:cxn modelId="{670EDC34-AD1C-43DE-96D4-50E9713BF3F2}" type="presParOf" srcId="{F4F17A44-7303-4E2C-A554-661AD4665188}" destId="{151A3D00-4CA1-4B2B-A041-2518B12ADB72}" srcOrd="1" destOrd="0" presId="urn:microsoft.com/office/officeart/2005/8/layout/list1"/>
    <dgm:cxn modelId="{9D27A902-B391-4A18-8909-4EDE3489265C}" type="presParOf" srcId="{D4C83600-276E-41EC-8C02-B04570F1AD45}" destId="{0991921F-E8F0-4BAA-B241-03239FF79E00}" srcOrd="1" destOrd="0" presId="urn:microsoft.com/office/officeart/2005/8/layout/list1"/>
    <dgm:cxn modelId="{30B444ED-3DE2-4A7D-AC36-3D54493269E3}" type="presParOf" srcId="{D4C83600-276E-41EC-8C02-B04570F1AD45}" destId="{E8BAAC8D-4558-474A-A744-21AE62699DE0}" srcOrd="2" destOrd="0" presId="urn:microsoft.com/office/officeart/2005/8/layout/list1"/>
    <dgm:cxn modelId="{D22D4035-F4F4-45AF-BF86-ECB06C458991}" type="presParOf" srcId="{D4C83600-276E-41EC-8C02-B04570F1AD45}" destId="{10338034-C640-4318-9BBC-C5A8E8BA7007}" srcOrd="3" destOrd="0" presId="urn:microsoft.com/office/officeart/2005/8/layout/list1"/>
    <dgm:cxn modelId="{DBCE491F-6911-4ABC-9F5F-5F477CB73C83}" type="presParOf" srcId="{D4C83600-276E-41EC-8C02-B04570F1AD45}" destId="{F78DCEC1-FAFE-4204-AB27-401F0590A8F7}" srcOrd="4" destOrd="0" presId="urn:microsoft.com/office/officeart/2005/8/layout/list1"/>
    <dgm:cxn modelId="{745F7A0E-3169-485E-A1E2-33F4ED10AC0F}" type="presParOf" srcId="{F78DCEC1-FAFE-4204-AB27-401F0590A8F7}" destId="{09D9F969-D197-4B73-B02B-D6DCC94D8487}" srcOrd="0" destOrd="0" presId="urn:microsoft.com/office/officeart/2005/8/layout/list1"/>
    <dgm:cxn modelId="{0BD2FA0A-91D4-414E-A9AD-60B8557D0D63}" type="presParOf" srcId="{F78DCEC1-FAFE-4204-AB27-401F0590A8F7}" destId="{6C3DDCE4-8986-430D-B5BB-06395F982AA6}" srcOrd="1" destOrd="0" presId="urn:microsoft.com/office/officeart/2005/8/layout/list1"/>
    <dgm:cxn modelId="{CEB1BE43-BBA0-4DDA-BEE8-9C6B4CB51585}" type="presParOf" srcId="{D4C83600-276E-41EC-8C02-B04570F1AD45}" destId="{B55AC9CD-4A9C-42A5-BD04-5181930D86E9}" srcOrd="5" destOrd="0" presId="urn:microsoft.com/office/officeart/2005/8/layout/list1"/>
    <dgm:cxn modelId="{F2E9501F-4DFB-4C77-A891-DB78632D37BF}" type="presParOf" srcId="{D4C83600-276E-41EC-8C02-B04570F1AD45}" destId="{04EEB98B-8C06-4BEE-9B02-25EB0531C1A2}" srcOrd="6" destOrd="0" presId="urn:microsoft.com/office/officeart/2005/8/layout/list1"/>
    <dgm:cxn modelId="{31D0AD89-F1A4-459D-9922-7FBDD5739EC9}" type="presParOf" srcId="{D4C83600-276E-41EC-8C02-B04570F1AD45}" destId="{A48FD726-4E91-482C-8D1B-55284A1E7244}" srcOrd="7" destOrd="0" presId="urn:microsoft.com/office/officeart/2005/8/layout/list1"/>
    <dgm:cxn modelId="{A71E2706-E403-4DA6-83BB-435C04A35EA5}" type="presParOf" srcId="{D4C83600-276E-41EC-8C02-B04570F1AD45}" destId="{5E52E459-D2A9-4F3D-B63D-5CA94B4265B2}" srcOrd="8" destOrd="0" presId="urn:microsoft.com/office/officeart/2005/8/layout/list1"/>
    <dgm:cxn modelId="{A0761308-710C-4938-B8FC-DC077735B930}" type="presParOf" srcId="{5E52E459-D2A9-4F3D-B63D-5CA94B4265B2}" destId="{DA0BCD15-0F1F-4B9A-8EB5-D47D1CFE3BDD}" srcOrd="0" destOrd="0" presId="urn:microsoft.com/office/officeart/2005/8/layout/list1"/>
    <dgm:cxn modelId="{18EBA92B-DA28-4536-92D7-41F5F4C83388}" type="presParOf" srcId="{5E52E459-D2A9-4F3D-B63D-5CA94B4265B2}" destId="{E25A85A5-3143-4389-8CD8-76BA8B02CE91}" srcOrd="1" destOrd="0" presId="urn:microsoft.com/office/officeart/2005/8/layout/list1"/>
    <dgm:cxn modelId="{515B2610-EA67-4967-B7CF-FEBA8A286B1A}" type="presParOf" srcId="{D4C83600-276E-41EC-8C02-B04570F1AD45}" destId="{5DBD417A-7664-4C75-A535-9DF4683EAE4E}" srcOrd="9" destOrd="0" presId="urn:microsoft.com/office/officeart/2005/8/layout/list1"/>
    <dgm:cxn modelId="{8777BEB1-06C8-4E2D-87E6-93208BB080CE}" type="presParOf" srcId="{D4C83600-276E-41EC-8C02-B04570F1AD45}" destId="{7627891E-2AFC-42D3-A416-795850E8E714}" srcOrd="10" destOrd="0" presId="urn:microsoft.com/office/officeart/2005/8/layout/list1"/>
    <dgm:cxn modelId="{809F1C69-E2CE-4491-955E-77F4BC338D1C}" type="presParOf" srcId="{D4C83600-276E-41EC-8C02-B04570F1AD45}" destId="{4A7D00F6-10C9-4482-98F2-77A2D51FD571}" srcOrd="11" destOrd="0" presId="urn:microsoft.com/office/officeart/2005/8/layout/list1"/>
    <dgm:cxn modelId="{48376997-8976-4AE4-BFB6-3608EC5FA13F}" type="presParOf" srcId="{D4C83600-276E-41EC-8C02-B04570F1AD45}" destId="{CEF59B1C-F79E-4E74-820F-79765FEE06EC}" srcOrd="12" destOrd="0" presId="urn:microsoft.com/office/officeart/2005/8/layout/list1"/>
    <dgm:cxn modelId="{5D0B9A24-43BA-41E1-BBC0-B760214A4724}" type="presParOf" srcId="{CEF59B1C-F79E-4E74-820F-79765FEE06EC}" destId="{3F07CE59-916F-490A-97BA-2866C3D5AAA8}" srcOrd="0" destOrd="0" presId="urn:microsoft.com/office/officeart/2005/8/layout/list1"/>
    <dgm:cxn modelId="{CEAC0F17-4BE2-4320-A936-80397D18C8D6}" type="presParOf" srcId="{CEF59B1C-F79E-4E74-820F-79765FEE06EC}" destId="{2E6175F9-7978-44B3-AB3D-88DCA2E7EFE3}" srcOrd="1" destOrd="0" presId="urn:microsoft.com/office/officeart/2005/8/layout/list1"/>
    <dgm:cxn modelId="{B47CFC7B-50C6-4D9A-AC9D-D5364BABAE14}" type="presParOf" srcId="{D4C83600-276E-41EC-8C02-B04570F1AD45}" destId="{4E291D12-6698-4DA2-8529-1213D0F3469C}" srcOrd="13" destOrd="0" presId="urn:microsoft.com/office/officeart/2005/8/layout/list1"/>
    <dgm:cxn modelId="{1355A8E0-1EA3-4171-AB5D-003B0D8DEE1E}" type="presParOf" srcId="{D4C83600-276E-41EC-8C02-B04570F1AD45}" destId="{4E3D76A7-A9C3-4FD8-996C-8CF44F50883B}" srcOrd="14" destOrd="0" presId="urn:microsoft.com/office/officeart/2005/8/layout/list1"/>
    <dgm:cxn modelId="{34B5D640-A83A-496D-A4D5-4575B2DD9433}" type="presParOf" srcId="{D4C83600-276E-41EC-8C02-B04570F1AD45}" destId="{32F72B9B-F78C-4542-8544-E229365F28BF}" srcOrd="15" destOrd="0" presId="urn:microsoft.com/office/officeart/2005/8/layout/list1"/>
    <dgm:cxn modelId="{654B6972-0861-456E-A909-37D622D4C274}" type="presParOf" srcId="{D4C83600-276E-41EC-8C02-B04570F1AD45}" destId="{528C4DE9-EDAF-4470-88DF-0BF9217881D7}" srcOrd="16" destOrd="0" presId="urn:microsoft.com/office/officeart/2005/8/layout/list1"/>
    <dgm:cxn modelId="{C0EE1DDD-B2FF-4674-A373-3B393753D1C6}" type="presParOf" srcId="{528C4DE9-EDAF-4470-88DF-0BF9217881D7}" destId="{4F528C7D-D027-484B-AC94-4CCAE56D1884}" srcOrd="0" destOrd="0" presId="urn:microsoft.com/office/officeart/2005/8/layout/list1"/>
    <dgm:cxn modelId="{EC588E3B-D282-461A-BED1-B4F9CAB16841}" type="presParOf" srcId="{528C4DE9-EDAF-4470-88DF-0BF9217881D7}" destId="{FF12F4CA-2171-426D-9A72-F8A0932D26F5}" srcOrd="1" destOrd="0" presId="urn:microsoft.com/office/officeart/2005/8/layout/list1"/>
    <dgm:cxn modelId="{B22CA1C3-B313-4480-9C76-1BD331A71D90}" type="presParOf" srcId="{D4C83600-276E-41EC-8C02-B04570F1AD45}" destId="{583D0F16-F856-41B1-976A-639F5E1CE2E7}" srcOrd="17" destOrd="0" presId="urn:microsoft.com/office/officeart/2005/8/layout/list1"/>
    <dgm:cxn modelId="{C96EBC05-BC83-4282-BC71-83D25A88E75E}" type="presParOf" srcId="{D4C83600-276E-41EC-8C02-B04570F1AD45}" destId="{679A4615-403B-40A3-86F7-FBC94D7B6BFA}" srcOrd="18" destOrd="0" presId="urn:microsoft.com/office/officeart/2005/8/layout/list1"/>
    <dgm:cxn modelId="{0A882F95-8061-483A-B3B9-2496C864853D}" type="presParOf" srcId="{D4C83600-276E-41EC-8C02-B04570F1AD45}" destId="{5F69DF24-0A3E-4729-8233-C060FCB162FC}" srcOrd="19" destOrd="0" presId="urn:microsoft.com/office/officeart/2005/8/layout/list1"/>
    <dgm:cxn modelId="{0187C98A-6C9F-4A66-B51E-B1AAEA37754A}" type="presParOf" srcId="{D4C83600-276E-41EC-8C02-B04570F1AD45}" destId="{2B035C74-A09C-493E-8658-ACC1084D72A6}" srcOrd="20" destOrd="0" presId="urn:microsoft.com/office/officeart/2005/8/layout/list1"/>
    <dgm:cxn modelId="{1CFC6640-F153-4208-8F08-5795AAFFCA7F}" type="presParOf" srcId="{2B035C74-A09C-493E-8658-ACC1084D72A6}" destId="{0442D7EF-4629-403B-BEF3-52DF690C14D0}" srcOrd="0" destOrd="0" presId="urn:microsoft.com/office/officeart/2005/8/layout/list1"/>
    <dgm:cxn modelId="{1640BE01-89F5-4F94-B754-ED0878458B66}" type="presParOf" srcId="{2B035C74-A09C-493E-8658-ACC1084D72A6}" destId="{A50F3C7A-7962-4E8C-A46C-F00A5A3D6F96}" srcOrd="1" destOrd="0" presId="urn:microsoft.com/office/officeart/2005/8/layout/list1"/>
    <dgm:cxn modelId="{B5E343D6-D9C7-4181-8627-50D68DDDE3A4}" type="presParOf" srcId="{D4C83600-276E-41EC-8C02-B04570F1AD45}" destId="{579A2477-9CCE-471B-8BF6-6D1B5ADA7EAF}" srcOrd="21" destOrd="0" presId="urn:microsoft.com/office/officeart/2005/8/layout/list1"/>
    <dgm:cxn modelId="{28F472C4-375E-4AA1-A938-634B781465BB}" type="presParOf" srcId="{D4C83600-276E-41EC-8C02-B04570F1AD45}" destId="{6D0D5E76-4FDA-43B1-B4A0-4C3927CFBCD6}" srcOrd="22" destOrd="0" presId="urn:microsoft.com/office/officeart/2005/8/layout/list1"/>
    <dgm:cxn modelId="{833E85B2-9AC4-48EA-92B9-2F8E97C77C11}" type="presParOf" srcId="{D4C83600-276E-41EC-8C02-B04570F1AD45}" destId="{AE44A91E-8502-42FD-92F8-2D0E3D08B0B9}" srcOrd="23" destOrd="0" presId="urn:microsoft.com/office/officeart/2005/8/layout/list1"/>
    <dgm:cxn modelId="{69BBDC7C-5B4C-44D6-9E3A-02D649A8680F}" type="presParOf" srcId="{D4C83600-276E-41EC-8C02-B04570F1AD45}" destId="{074135A5-EEF7-4648-A2E2-2D1BEDC4D5F9}" srcOrd="24" destOrd="0" presId="urn:microsoft.com/office/officeart/2005/8/layout/list1"/>
    <dgm:cxn modelId="{3FC9E57D-9142-4326-B78B-D7C307B2A153}" type="presParOf" srcId="{074135A5-EEF7-4648-A2E2-2D1BEDC4D5F9}" destId="{E19C7B9F-904E-4ED6-88DE-71CEBE35ABCD}" srcOrd="0" destOrd="0" presId="urn:microsoft.com/office/officeart/2005/8/layout/list1"/>
    <dgm:cxn modelId="{1ECD042A-18BA-410D-80B0-2E94E31AEE05}" type="presParOf" srcId="{074135A5-EEF7-4648-A2E2-2D1BEDC4D5F9}" destId="{9A691761-FEA0-45F3-8030-97AE3867FCC9}" srcOrd="1" destOrd="0" presId="urn:microsoft.com/office/officeart/2005/8/layout/list1"/>
    <dgm:cxn modelId="{D595AD8B-9DFA-4ADB-8360-AA82CC1BBC7A}" type="presParOf" srcId="{D4C83600-276E-41EC-8C02-B04570F1AD45}" destId="{7EB2B733-BB0D-4C9F-8F27-976C201C0C51}" srcOrd="25" destOrd="0" presId="urn:microsoft.com/office/officeart/2005/8/layout/list1"/>
    <dgm:cxn modelId="{6ECA98A0-33B9-40C9-AE54-DE657749C648}" type="presParOf" srcId="{D4C83600-276E-41EC-8C02-B04570F1AD45}" destId="{1D190163-409A-44E6-B791-5C6679721CC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AAC8D-4558-474A-A744-21AE62699DE0}">
      <dsp:nvSpPr>
        <dsp:cNvPr id="0" name=""/>
        <dsp:cNvSpPr/>
      </dsp:nvSpPr>
      <dsp:spPr>
        <a:xfrm>
          <a:off x="0" y="321185"/>
          <a:ext cx="8694295" cy="403200"/>
        </a:xfrm>
        <a:prstGeom prst="rect">
          <a:avLst/>
        </a:prstGeom>
        <a:solidFill>
          <a:schemeClr val="tx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A3D00-4CA1-4B2B-A041-2518B12ADB72}">
      <dsp:nvSpPr>
        <dsp:cNvPr id="0" name=""/>
        <dsp:cNvSpPr/>
      </dsp:nvSpPr>
      <dsp:spPr>
        <a:xfrm>
          <a:off x="434714" y="85025"/>
          <a:ext cx="7537884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037" tIns="0" rIns="23003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Orientation client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457771" y="108082"/>
        <a:ext cx="7491770" cy="426206"/>
      </dsp:txXfrm>
    </dsp:sp>
    <dsp:sp modelId="{04EEB98B-8C06-4BEE-9B02-25EB0531C1A2}">
      <dsp:nvSpPr>
        <dsp:cNvPr id="0" name=""/>
        <dsp:cNvSpPr/>
      </dsp:nvSpPr>
      <dsp:spPr>
        <a:xfrm>
          <a:off x="0" y="1046945"/>
          <a:ext cx="8694295" cy="403200"/>
        </a:xfrm>
        <a:prstGeom prst="rect">
          <a:avLst/>
        </a:prstGeom>
        <a:solidFill>
          <a:schemeClr val="tx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DDCE4-8986-430D-B5BB-06395F982AA6}">
      <dsp:nvSpPr>
        <dsp:cNvPr id="0" name=""/>
        <dsp:cNvSpPr/>
      </dsp:nvSpPr>
      <dsp:spPr>
        <a:xfrm>
          <a:off x="434714" y="810785"/>
          <a:ext cx="7537884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037" tIns="0" rIns="23003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Leadership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457771" y="833842"/>
        <a:ext cx="7491770" cy="426206"/>
      </dsp:txXfrm>
    </dsp:sp>
    <dsp:sp modelId="{7627891E-2AFC-42D3-A416-795850E8E714}">
      <dsp:nvSpPr>
        <dsp:cNvPr id="0" name=""/>
        <dsp:cNvSpPr/>
      </dsp:nvSpPr>
      <dsp:spPr>
        <a:xfrm>
          <a:off x="0" y="1772705"/>
          <a:ext cx="8694295" cy="403200"/>
        </a:xfrm>
        <a:prstGeom prst="rect">
          <a:avLst/>
        </a:prstGeom>
        <a:solidFill>
          <a:schemeClr val="tx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A85A5-3143-4389-8CD8-76BA8B02CE91}">
      <dsp:nvSpPr>
        <dsp:cNvPr id="0" name=""/>
        <dsp:cNvSpPr/>
      </dsp:nvSpPr>
      <dsp:spPr>
        <a:xfrm>
          <a:off x="434714" y="1536545"/>
          <a:ext cx="7537884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037" tIns="0" rIns="23003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L’implication du personnel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457771" y="1559602"/>
        <a:ext cx="7491770" cy="426206"/>
      </dsp:txXfrm>
    </dsp:sp>
    <dsp:sp modelId="{4E3D76A7-A9C3-4FD8-996C-8CF44F50883B}">
      <dsp:nvSpPr>
        <dsp:cNvPr id="0" name=""/>
        <dsp:cNvSpPr/>
      </dsp:nvSpPr>
      <dsp:spPr>
        <a:xfrm>
          <a:off x="0" y="2498465"/>
          <a:ext cx="8694295" cy="403200"/>
        </a:xfrm>
        <a:prstGeom prst="rect">
          <a:avLst/>
        </a:prstGeom>
        <a:solidFill>
          <a:schemeClr val="tx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175F9-7978-44B3-AB3D-88DCA2E7EFE3}">
      <dsp:nvSpPr>
        <dsp:cNvPr id="0" name=""/>
        <dsp:cNvSpPr/>
      </dsp:nvSpPr>
      <dsp:spPr>
        <a:xfrm>
          <a:off x="434714" y="2262305"/>
          <a:ext cx="7537884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037" tIns="0" rIns="23003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L’approche processus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457771" y="2285362"/>
        <a:ext cx="7491770" cy="426206"/>
      </dsp:txXfrm>
    </dsp:sp>
    <dsp:sp modelId="{679A4615-403B-40A3-86F7-FBC94D7B6BFA}">
      <dsp:nvSpPr>
        <dsp:cNvPr id="0" name=""/>
        <dsp:cNvSpPr/>
      </dsp:nvSpPr>
      <dsp:spPr>
        <a:xfrm>
          <a:off x="0" y="3224225"/>
          <a:ext cx="8694295" cy="403200"/>
        </a:xfrm>
        <a:prstGeom prst="rect">
          <a:avLst/>
        </a:prstGeom>
        <a:solidFill>
          <a:schemeClr val="tx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2F4CA-2171-426D-9A72-F8A0932D26F5}">
      <dsp:nvSpPr>
        <dsp:cNvPr id="0" name=""/>
        <dsp:cNvSpPr/>
      </dsp:nvSpPr>
      <dsp:spPr>
        <a:xfrm>
          <a:off x="434714" y="2988065"/>
          <a:ext cx="7537884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037" tIns="0" rIns="23003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L’amélioration continue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457771" y="3011122"/>
        <a:ext cx="7491770" cy="426206"/>
      </dsp:txXfrm>
    </dsp:sp>
    <dsp:sp modelId="{6D0D5E76-4FDA-43B1-B4A0-4C3927CFBCD6}">
      <dsp:nvSpPr>
        <dsp:cNvPr id="0" name=""/>
        <dsp:cNvSpPr/>
      </dsp:nvSpPr>
      <dsp:spPr>
        <a:xfrm>
          <a:off x="0" y="3949985"/>
          <a:ext cx="8694295" cy="403200"/>
        </a:xfrm>
        <a:prstGeom prst="rect">
          <a:avLst/>
        </a:prstGeom>
        <a:solidFill>
          <a:schemeClr val="tx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F3C7A-7962-4E8C-A46C-F00A5A3D6F96}">
      <dsp:nvSpPr>
        <dsp:cNvPr id="0" name=""/>
        <dsp:cNvSpPr/>
      </dsp:nvSpPr>
      <dsp:spPr>
        <a:xfrm>
          <a:off x="434714" y="3713825"/>
          <a:ext cx="7537884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037" tIns="0" rIns="23003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L’approche factuelle pour la prise de décision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457771" y="3736882"/>
        <a:ext cx="7491770" cy="426206"/>
      </dsp:txXfrm>
    </dsp:sp>
    <dsp:sp modelId="{1D190163-409A-44E6-B791-5C6679721CCB}">
      <dsp:nvSpPr>
        <dsp:cNvPr id="0" name=""/>
        <dsp:cNvSpPr/>
      </dsp:nvSpPr>
      <dsp:spPr>
        <a:xfrm>
          <a:off x="0" y="4675745"/>
          <a:ext cx="8694295" cy="403200"/>
        </a:xfrm>
        <a:prstGeom prst="rect">
          <a:avLst/>
        </a:prstGeom>
        <a:solidFill>
          <a:schemeClr val="tx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91761-FEA0-45F3-8030-97AE3867FCC9}">
      <dsp:nvSpPr>
        <dsp:cNvPr id="0" name=""/>
        <dsp:cNvSpPr/>
      </dsp:nvSpPr>
      <dsp:spPr>
        <a:xfrm>
          <a:off x="434714" y="4439585"/>
          <a:ext cx="7537884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037" tIns="0" rIns="23003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Les relations mutuellement bénéfiques avec les fournisseurs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457771" y="4462642"/>
        <a:ext cx="7491770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78F79-608A-4596-8E72-5A015866C54F}" type="datetimeFigureOut">
              <a:rPr lang="fr-FR" smtClean="0"/>
              <a:t>14/12/2017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60D66-F2D1-44CB-AC25-47E00724E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72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Comité de pilotage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D461C1-2103-40E5-AF96-50DA1D36C031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370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EC0C42-8D67-46C6-996F-28F837CA51B6}" type="slidenum">
              <a:rPr lang="fr-FR" altLang="fr-FR"/>
              <a:pPr eaLnBrk="1" hangingPunct="1">
                <a:spcBef>
                  <a:spcPct val="0"/>
                </a:spcBef>
              </a:pPr>
              <a:t>64</a:t>
            </a:fld>
            <a:endParaRPr lang="fr-FR" altLang="fr-FR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47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FE8AD-0440-4D69-A419-D64B81D4C139}" type="slidenum">
              <a:rPr lang="fr-FR" altLang="fr-FR"/>
              <a:pPr eaLnBrk="1" hangingPunct="1">
                <a:spcBef>
                  <a:spcPct val="0"/>
                </a:spcBef>
              </a:pPr>
              <a:t>65</a:t>
            </a:fld>
            <a:endParaRPr lang="fr-FR" altLang="fr-FR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26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2A520B-7403-494C-8242-4BD27931BE19}" type="slidenum">
              <a:rPr lang="fr-FR" altLang="fr-F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66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97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4CB115-A6E7-418F-987F-AEB0EF6E7E8C}" type="slidenum">
              <a:rPr lang="fr-FR" altLang="fr-FR"/>
              <a:pPr eaLnBrk="1" hangingPunct="1">
                <a:spcBef>
                  <a:spcPct val="0"/>
                </a:spcBef>
              </a:pPr>
              <a:t>67</a:t>
            </a:fld>
            <a:endParaRPr lang="fr-FR" altLang="fr-FR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5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8C30E0-C30E-48BB-860C-CC696DA66EC7}" type="slidenum">
              <a:rPr lang="fr-FR" altLang="fr-FR"/>
              <a:pPr eaLnBrk="1" hangingPunct="1">
                <a:spcBef>
                  <a:spcPct val="0"/>
                </a:spcBef>
              </a:pPr>
              <a:t>68</a:t>
            </a:fld>
            <a:endParaRPr lang="fr-FR" altLang="fr-FR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88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3E9607-F44F-4FD0-8F39-4C07F63E5EE5}" type="slidenum">
              <a:rPr lang="fr-FR" altLang="fr-FR"/>
              <a:pPr eaLnBrk="1" hangingPunct="1">
                <a:spcBef>
                  <a:spcPct val="0"/>
                </a:spcBef>
              </a:pPr>
              <a:t>69</a:t>
            </a:fld>
            <a:endParaRPr lang="fr-FR" altLang="fr-FR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99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E17376-48A5-43C2-95D4-5D0832DF9C0F}" type="slidenum">
              <a:rPr lang="fr-FR" altLang="fr-F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70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09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BA5EF1-7B57-401A-8F9A-EB4967E5A52D}" type="slidenum">
              <a:rPr lang="fr-FR" altLang="fr-FR"/>
              <a:pPr eaLnBrk="1" hangingPunct="1">
                <a:spcBef>
                  <a:spcPct val="0"/>
                </a:spcBef>
              </a:pPr>
              <a:t>71</a:t>
            </a:fld>
            <a:endParaRPr lang="fr-FR" altLang="fr-FR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89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6BEECF-596A-4CC6-99A4-EBCC52E4F5B3}" type="slidenum">
              <a:rPr lang="fr-FR" altLang="fr-FR"/>
              <a:pPr eaLnBrk="1" hangingPunct="1">
                <a:spcBef>
                  <a:spcPct val="0"/>
                </a:spcBef>
              </a:pPr>
              <a:t>72</a:t>
            </a:fld>
            <a:endParaRPr lang="fr-FR" altLang="fr-FR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42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B162FC-3F0A-456C-AC52-246978BD80A7}" type="slidenum">
              <a:rPr lang="fr-FR" altLang="fr-FR"/>
              <a:pPr eaLnBrk="1" hangingPunct="1">
                <a:spcBef>
                  <a:spcPct val="0"/>
                </a:spcBef>
              </a:pPr>
              <a:t>74</a:t>
            </a:fld>
            <a:endParaRPr lang="fr-FR" altLang="fr-FR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6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Comité de pilotage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8E318B-6F19-44C8-9188-4C6A9E222D6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071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90143C-CE46-4EB5-A29E-AB6A51B2543C}" type="slidenum">
              <a:rPr lang="fr-FR" altLang="fr-FR"/>
              <a:pPr eaLnBrk="1" hangingPunct="1">
                <a:spcBef>
                  <a:spcPct val="0"/>
                </a:spcBef>
              </a:pPr>
              <a:t>75</a:t>
            </a:fld>
            <a:endParaRPr lang="fr-FR" altLang="fr-FR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4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Comité de pilotage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8E318B-6F19-44C8-9188-4C6A9E222D6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12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  <a:p>
            <a:endParaRPr lang="fr-FR" altLang="fr-FR" dirty="0" smtClean="0"/>
          </a:p>
          <a:p>
            <a:endParaRPr lang="fr-FR" altLang="fr-FR" dirty="0" smtClean="0"/>
          </a:p>
          <a:p>
            <a:endParaRPr lang="fr-FR" alt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Comité de pilotage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797B1F-D50D-41DB-B436-C20C4F7DB87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82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4E3DB15-F31E-4831-B279-29CA28D000D1}" type="slidenum">
              <a:t>31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62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3ECF683-98C3-488A-A778-2DA1747A7C4F}" type="slidenum">
              <a:t>32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275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169A7AB-4C86-42AB-8F26-B72B2F97C63D}" type="slidenum">
              <a:t>33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817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E80DB34-439A-4FA2-8C48-E3418F9835DB}" type="slidenum">
              <a:t>34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212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6C09D6-B773-4F82-890F-8950D4F4E14F}" type="slidenum">
              <a:rPr lang="fr-FR" altLang="fr-FR"/>
              <a:pPr eaLnBrk="1" hangingPunct="1">
                <a:spcBef>
                  <a:spcPct val="0"/>
                </a:spcBef>
              </a:pPr>
              <a:t>63</a:t>
            </a:fld>
            <a:endParaRPr lang="fr-FR" altLang="fr-FR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3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 rot="14772382">
            <a:off x="11210536" y="659583"/>
            <a:ext cx="2462645" cy="731041"/>
          </a:xfrm>
          <a:prstGeom prst="rect">
            <a:avLst/>
          </a:prstGeom>
          <a:solidFill>
            <a:srgbClr val="06B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cap="small" baseline="0">
                <a:solidFill>
                  <a:srgbClr val="06B5C7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899300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cap="sm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960D-BF39-4E23-95C6-E5B1C6852D5A}" type="datetime1">
              <a:rPr lang="fr-FR" smtClean="0"/>
              <a:t>14/12/2017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34" y="4987155"/>
            <a:ext cx="1627643" cy="187772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6570664">
            <a:off x="10704191" y="5145294"/>
            <a:ext cx="3115035" cy="427132"/>
          </a:xfrm>
          <a:prstGeom prst="rect">
            <a:avLst/>
          </a:prstGeom>
          <a:solidFill>
            <a:srgbClr val="06B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 rot="6002636">
            <a:off x="10473084" y="1101526"/>
            <a:ext cx="4062846" cy="552604"/>
          </a:xfrm>
          <a:prstGeom prst="rect">
            <a:avLst/>
          </a:prstGeom>
          <a:solidFill>
            <a:srgbClr val="EE7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 rot="4138720">
            <a:off x="11671003" y="3604907"/>
            <a:ext cx="1450853" cy="552243"/>
          </a:xfrm>
          <a:prstGeom prst="rect">
            <a:avLst/>
          </a:prstGeom>
          <a:solidFill>
            <a:srgbClr val="961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2005446" y="3697594"/>
            <a:ext cx="828501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124" y="131951"/>
            <a:ext cx="2502234" cy="861997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 rot="457330">
            <a:off x="9476809" y="-434125"/>
            <a:ext cx="4551372" cy="735460"/>
          </a:xfrm>
          <a:prstGeom prst="rect">
            <a:avLst/>
          </a:prstGeom>
          <a:solidFill>
            <a:srgbClr val="2FA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 userDrawn="1"/>
        </p:nvCxnSpPr>
        <p:spPr>
          <a:xfrm rot="21147692">
            <a:off x="9574794" y="-311548"/>
            <a:ext cx="2777066" cy="750402"/>
          </a:xfrm>
          <a:prstGeom prst="line">
            <a:avLst/>
          </a:prstGeom>
          <a:ln w="60325">
            <a:solidFill>
              <a:schemeClr val="bg1"/>
            </a:solidFill>
            <a:prstDash val="sysDot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4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BB3D-8AEF-4C4F-A4F8-0730BFEF582C}" type="datetime1">
              <a:rPr lang="fr-FR" smtClean="0"/>
              <a:t>14/12/2017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45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DF25-9A7D-4FCA-97DD-BA7EBD6348F4}" type="datetime1">
              <a:rPr lang="fr-FR" smtClean="0"/>
              <a:t>14/12/2017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65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rot="6448881">
            <a:off x="10652703" y="6438708"/>
            <a:ext cx="777641" cy="409881"/>
          </a:xfrm>
          <a:prstGeom prst="rect">
            <a:avLst/>
          </a:prstGeom>
          <a:solidFill>
            <a:srgbClr val="2FA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59983"/>
            <a:ext cx="10515600" cy="1325563"/>
          </a:xfrm>
        </p:spPr>
        <p:txBody>
          <a:bodyPr/>
          <a:lstStyle>
            <a:lvl1pPr>
              <a:defRPr>
                <a:solidFill>
                  <a:srgbClr val="06B5C7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64787"/>
            <a:ext cx="10515600" cy="40121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72B2-A639-4B9A-85DB-572805749A49}" type="datetime1">
              <a:rPr lang="fr-FR" smtClean="0"/>
              <a:t>14/12/2017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‹N°›</a:t>
            </a:fld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124" y="131951"/>
            <a:ext cx="2502234" cy="861997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 rot="14772382">
            <a:off x="11210536" y="659583"/>
            <a:ext cx="2462645" cy="731041"/>
          </a:xfrm>
          <a:prstGeom prst="rect">
            <a:avLst/>
          </a:prstGeom>
          <a:solidFill>
            <a:srgbClr val="06B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 rot="16570664">
            <a:off x="10704191" y="5145294"/>
            <a:ext cx="3115035" cy="427132"/>
          </a:xfrm>
          <a:prstGeom prst="rect">
            <a:avLst/>
          </a:prstGeom>
          <a:solidFill>
            <a:srgbClr val="06B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 userDrawn="1"/>
        </p:nvSpPr>
        <p:spPr>
          <a:xfrm rot="6002636">
            <a:off x="10473084" y="1101526"/>
            <a:ext cx="4062846" cy="552604"/>
          </a:xfrm>
          <a:prstGeom prst="rect">
            <a:avLst/>
          </a:prstGeom>
          <a:solidFill>
            <a:srgbClr val="EE7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 rot="4138720">
            <a:off x="11671003" y="3604907"/>
            <a:ext cx="1450853" cy="552243"/>
          </a:xfrm>
          <a:prstGeom prst="rect">
            <a:avLst/>
          </a:prstGeom>
          <a:solidFill>
            <a:srgbClr val="961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 userDrawn="1"/>
        </p:nvSpPr>
        <p:spPr>
          <a:xfrm rot="457330">
            <a:off x="9476809" y="-434125"/>
            <a:ext cx="4551372" cy="735460"/>
          </a:xfrm>
          <a:prstGeom prst="rect">
            <a:avLst/>
          </a:prstGeom>
          <a:solidFill>
            <a:srgbClr val="2FA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/>
          <p:cNvCxnSpPr/>
          <p:nvPr userDrawn="1"/>
        </p:nvCxnSpPr>
        <p:spPr>
          <a:xfrm rot="21147692">
            <a:off x="9574794" y="-311548"/>
            <a:ext cx="2777066" cy="750402"/>
          </a:xfrm>
          <a:prstGeom prst="line">
            <a:avLst/>
          </a:prstGeom>
          <a:ln w="60325">
            <a:solidFill>
              <a:schemeClr val="bg1"/>
            </a:solidFill>
            <a:prstDash val="sysDot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30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231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 cap="sm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112D-4445-429A-9FC9-1D360390ABC0}" type="datetime1">
              <a:rPr lang="fr-FR" smtClean="0"/>
              <a:t>14/12/2017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 rot="8328773">
            <a:off x="-605013" y="-132318"/>
            <a:ext cx="2462645" cy="919956"/>
          </a:xfrm>
          <a:prstGeom prst="rect">
            <a:avLst/>
          </a:prstGeom>
          <a:solidFill>
            <a:srgbClr val="06B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 rot="11751708">
            <a:off x="4327555" y="-350811"/>
            <a:ext cx="2462645" cy="919956"/>
          </a:xfrm>
          <a:prstGeom prst="rect">
            <a:avLst/>
          </a:prstGeom>
          <a:solidFill>
            <a:srgbClr val="06B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 rot="771224">
            <a:off x="-884233" y="-989665"/>
            <a:ext cx="4062846" cy="1364313"/>
          </a:xfrm>
          <a:prstGeom prst="rect">
            <a:avLst/>
          </a:prstGeom>
          <a:solidFill>
            <a:srgbClr val="EE7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 rot="20134805">
            <a:off x="2651646" y="-643188"/>
            <a:ext cx="2421082" cy="995724"/>
          </a:xfrm>
          <a:prstGeom prst="rect">
            <a:avLst/>
          </a:prstGeom>
          <a:solidFill>
            <a:srgbClr val="961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 rot="21191284">
            <a:off x="6520554" y="-746537"/>
            <a:ext cx="9358229" cy="1083541"/>
          </a:xfrm>
          <a:prstGeom prst="rect">
            <a:avLst/>
          </a:prstGeom>
          <a:solidFill>
            <a:srgbClr val="2FA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950" y="523536"/>
            <a:ext cx="1693228" cy="1627381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>
          <a:xfrm>
            <a:off x="838200" y="4331439"/>
            <a:ext cx="828501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48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 rot="14772382">
            <a:off x="11210536" y="659583"/>
            <a:ext cx="2462645" cy="731041"/>
          </a:xfrm>
          <a:prstGeom prst="rect">
            <a:avLst/>
          </a:prstGeom>
          <a:solidFill>
            <a:srgbClr val="06B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 rot="6448881">
            <a:off x="10652703" y="6438708"/>
            <a:ext cx="777641" cy="409881"/>
          </a:xfrm>
          <a:prstGeom prst="rect">
            <a:avLst/>
          </a:prstGeom>
          <a:solidFill>
            <a:srgbClr val="2FA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59983"/>
            <a:ext cx="10515600" cy="1325563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164787"/>
            <a:ext cx="5181600" cy="40121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64787"/>
            <a:ext cx="5181600" cy="40121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6C14-E9BE-4438-BFF5-3AE9435F6559}" type="datetime1">
              <a:rPr lang="fr-FR" smtClean="0"/>
              <a:t>14/12/2017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‹N°›</a:t>
            </a:fld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124" y="131951"/>
            <a:ext cx="2502234" cy="861997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 rot="16570664">
            <a:off x="10704191" y="5145294"/>
            <a:ext cx="3115035" cy="427132"/>
          </a:xfrm>
          <a:prstGeom prst="rect">
            <a:avLst/>
          </a:prstGeom>
          <a:solidFill>
            <a:srgbClr val="06B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 rot="6002636">
            <a:off x="10473084" y="1101526"/>
            <a:ext cx="4062846" cy="552604"/>
          </a:xfrm>
          <a:prstGeom prst="rect">
            <a:avLst/>
          </a:prstGeom>
          <a:solidFill>
            <a:srgbClr val="EE7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 userDrawn="1"/>
        </p:nvSpPr>
        <p:spPr>
          <a:xfrm rot="4138720">
            <a:off x="11671003" y="3604907"/>
            <a:ext cx="1450853" cy="552243"/>
          </a:xfrm>
          <a:prstGeom prst="rect">
            <a:avLst/>
          </a:prstGeom>
          <a:solidFill>
            <a:srgbClr val="961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 userDrawn="1"/>
        </p:nvSpPr>
        <p:spPr>
          <a:xfrm rot="457330">
            <a:off x="9476809" y="-434125"/>
            <a:ext cx="4551372" cy="735460"/>
          </a:xfrm>
          <a:prstGeom prst="rect">
            <a:avLst/>
          </a:prstGeom>
          <a:solidFill>
            <a:srgbClr val="2FA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/>
          <p:cNvCxnSpPr/>
          <p:nvPr userDrawn="1"/>
        </p:nvCxnSpPr>
        <p:spPr>
          <a:xfrm rot="21147692">
            <a:off x="9574794" y="-311548"/>
            <a:ext cx="2777066" cy="750402"/>
          </a:xfrm>
          <a:prstGeom prst="line">
            <a:avLst/>
          </a:prstGeom>
          <a:ln w="60325">
            <a:solidFill>
              <a:schemeClr val="bg1"/>
            </a:solidFill>
            <a:prstDash val="sysDot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20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 rot="14772382">
            <a:off x="11210536" y="659583"/>
            <a:ext cx="2462645" cy="731041"/>
          </a:xfrm>
          <a:prstGeom prst="rect">
            <a:avLst/>
          </a:prstGeom>
          <a:solidFill>
            <a:srgbClr val="06B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 rot="6448881">
            <a:off x="10652703" y="6438708"/>
            <a:ext cx="777641" cy="409881"/>
          </a:xfrm>
          <a:prstGeom prst="rect">
            <a:avLst/>
          </a:prstGeom>
          <a:solidFill>
            <a:srgbClr val="2FA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739201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2155838"/>
            <a:ext cx="5159375" cy="7337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8200" y="3012401"/>
            <a:ext cx="5159375" cy="32811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0604" y="2166229"/>
            <a:ext cx="5184784" cy="7337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0604" y="3012401"/>
            <a:ext cx="5184784" cy="32811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2302-762F-40DC-8F8D-E35B44FA0D32}" type="datetime1">
              <a:rPr lang="fr-FR" smtClean="0"/>
              <a:t>14/12/2017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‹N°›</a:t>
            </a:fld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124" y="131951"/>
            <a:ext cx="2502234" cy="86199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 rot="16570664">
            <a:off x="10704191" y="5145294"/>
            <a:ext cx="3115035" cy="427132"/>
          </a:xfrm>
          <a:prstGeom prst="rect">
            <a:avLst/>
          </a:prstGeom>
          <a:solidFill>
            <a:srgbClr val="06B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 userDrawn="1"/>
        </p:nvSpPr>
        <p:spPr>
          <a:xfrm rot="6002636">
            <a:off x="10473084" y="1101526"/>
            <a:ext cx="4062846" cy="552604"/>
          </a:xfrm>
          <a:prstGeom prst="rect">
            <a:avLst/>
          </a:prstGeom>
          <a:solidFill>
            <a:srgbClr val="EE7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 rot="4138720">
            <a:off x="11671003" y="3604907"/>
            <a:ext cx="1450853" cy="552243"/>
          </a:xfrm>
          <a:prstGeom prst="rect">
            <a:avLst/>
          </a:prstGeom>
          <a:solidFill>
            <a:srgbClr val="961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 userDrawn="1"/>
        </p:nvSpPr>
        <p:spPr>
          <a:xfrm rot="457330">
            <a:off x="9476809" y="-434125"/>
            <a:ext cx="4551372" cy="735460"/>
          </a:xfrm>
          <a:prstGeom prst="rect">
            <a:avLst/>
          </a:prstGeom>
          <a:solidFill>
            <a:srgbClr val="2FA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/>
          <p:cNvCxnSpPr/>
          <p:nvPr userDrawn="1"/>
        </p:nvCxnSpPr>
        <p:spPr>
          <a:xfrm rot="21147692">
            <a:off x="9574794" y="-311548"/>
            <a:ext cx="2777066" cy="750402"/>
          </a:xfrm>
          <a:prstGeom prst="line">
            <a:avLst/>
          </a:prstGeom>
          <a:ln w="60325">
            <a:solidFill>
              <a:schemeClr val="bg1"/>
            </a:solidFill>
            <a:prstDash val="sysDot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52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CEF8-AD84-4AD3-89CC-5094934D5560}" type="datetime1">
              <a:rPr lang="fr-FR" smtClean="0"/>
              <a:t>14/12/2017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0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E25-90F2-4C5D-BBA3-C4A8B52E8A8A}" type="datetime1">
              <a:rPr lang="fr-FR" smtClean="0"/>
              <a:t>14/12/2017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89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1306-F1AC-43C1-AFA0-A09602B3178A}" type="datetime1">
              <a:rPr lang="fr-FR" smtClean="0"/>
              <a:t>14/12/2017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96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DD35-4232-40AD-AE70-271CC1D6975A}" type="datetime1">
              <a:rPr lang="fr-FR" smtClean="0"/>
              <a:t>14/12/2017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82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961D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CEC730E4-8657-4832-8756-F13011A15FCA}" type="datetime1">
              <a:rPr lang="fr-FR" smtClean="0"/>
              <a:t>14/12/2017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961D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816936" y="6311900"/>
            <a:ext cx="536864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97AA18D-927E-475D-B6C4-8FD15D09DCB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321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small" baseline="0">
          <a:solidFill>
            <a:srgbClr val="06B5C7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../../Acad&#233;mie%20de%20Nancy-Metz/ann&#233;e%20scolaire%202011-2012/Coll&#232;ge%20Chopin/massompierre.doc" TargetMode="External"/><Relationship Id="rId2" Type="http://schemas.openxmlformats.org/officeDocument/2006/relationships/hyperlink" Target="../../Acad&#233;mie%20de%20Nancy-Metz/ann&#233;e%20scolaire%202011-2012/Coll&#232;ge%20Chopin/ContratObjectifsCHOPINcoll&#232;ge.doc" TargetMode="Externa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Séminaire </a:t>
            </a:r>
            <a:r>
              <a:rPr lang="fr-FR" dirty="0" err="1" smtClean="0"/>
              <a:t>Qualéduc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 qualité, un enjeu partagé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2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0617" y="6119446"/>
            <a:ext cx="2965937" cy="6369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44" y="115044"/>
            <a:ext cx="9234019" cy="647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H="1">
            <a:off x="7581900" y="143802"/>
            <a:ext cx="549604" cy="38959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2679700" y="1586369"/>
            <a:ext cx="405120" cy="444494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6904289" y="2085030"/>
            <a:ext cx="677611" cy="55284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9941901" y="1586369"/>
            <a:ext cx="682670" cy="55282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3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11</a:t>
            </a:fld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4" y="1768475"/>
            <a:ext cx="5681663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7" t="7598" b="14206"/>
          <a:stretch/>
        </p:blipFill>
        <p:spPr bwMode="auto">
          <a:xfrm>
            <a:off x="7207250" y="2085546"/>
            <a:ext cx="4146550" cy="313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5773738"/>
            <a:ext cx="5297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38200" y="759983"/>
            <a:ext cx="67691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Partir d’une page blanche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6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12</a:t>
            </a:fld>
            <a:endParaRPr lang="fr-FR"/>
          </a:p>
        </p:txBody>
      </p:sp>
      <p:pic>
        <p:nvPicPr>
          <p:cNvPr id="7" name="Image 6" descr="Identite_communication_Bretagne_Technologies et Usages Numériques.docx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1" t="27640" r="20644" b="6598"/>
          <a:stretch/>
        </p:blipFill>
        <p:spPr>
          <a:xfrm>
            <a:off x="444500" y="1348482"/>
            <a:ext cx="6218466" cy="3797301"/>
          </a:xfrm>
          <a:prstGeom prst="rect">
            <a:avLst/>
          </a:prstGeom>
        </p:spPr>
      </p:pic>
      <p:pic>
        <p:nvPicPr>
          <p:cNvPr id="8" name="Image 7" descr="Identite_communication_Bretagne_Technologies et Usages Numériques.docx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2" t="27716" r="22425" b="11865"/>
          <a:stretch/>
        </p:blipFill>
        <p:spPr>
          <a:xfrm>
            <a:off x="4565651" y="3409373"/>
            <a:ext cx="6147376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50218" y="1196587"/>
            <a:ext cx="974948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4400" cap="small" dirty="0">
                <a:solidFill>
                  <a:srgbClr val="06B5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</a:t>
            </a:r>
            <a:r>
              <a:rPr lang="fr-FR" sz="4400" cap="small" dirty="0" smtClean="0">
                <a:solidFill>
                  <a:srgbClr val="06B5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outil pour </a:t>
            </a:r>
            <a:r>
              <a:rPr lang="fr-FR" sz="4400" cap="small" dirty="0">
                <a:solidFill>
                  <a:srgbClr val="06B5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porter </a:t>
            </a:r>
            <a:endParaRPr lang="fr-FR" sz="4400" cap="small" dirty="0" smtClean="0">
              <a:solidFill>
                <a:srgbClr val="06B5C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4400" cap="small" dirty="0" smtClean="0">
                <a:solidFill>
                  <a:srgbClr val="06B5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démarche de labellisation</a:t>
            </a:r>
            <a:endParaRPr lang="fr-FR" sz="4400" cap="small" dirty="0">
              <a:solidFill>
                <a:srgbClr val="06B5C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archemin vertical 9"/>
          <p:cNvSpPr/>
          <p:nvPr/>
        </p:nvSpPr>
        <p:spPr>
          <a:xfrm>
            <a:off x="550218" y="2806500"/>
            <a:ext cx="3443928" cy="1204391"/>
          </a:xfrm>
          <a:prstGeom prst="verticalScroll">
            <a:avLst/>
          </a:prstGeom>
          <a:gradFill>
            <a:gsLst>
              <a:gs pos="0">
                <a:srgbClr val="00B5C6"/>
              </a:gs>
              <a:gs pos="100000">
                <a:srgbClr val="00B5C6">
                  <a:alpha val="32000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Lycée </a:t>
            </a:r>
            <a:r>
              <a:rPr lang="fr-F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</a:t>
            </a:r>
            <a:r>
              <a:rPr lang="fr-FR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métiers 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académique </a:t>
            </a:r>
            <a:r>
              <a:rPr lang="fr-FR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 établissement</a:t>
            </a:r>
          </a:p>
          <a:p>
            <a:pPr algn="ctr"/>
            <a:endParaRPr lang="fr-FR" b="1" dirty="0"/>
          </a:p>
        </p:txBody>
      </p:sp>
      <p:sp>
        <p:nvSpPr>
          <p:cNvPr id="11" name="Parchemin vertical 10"/>
          <p:cNvSpPr/>
          <p:nvPr/>
        </p:nvSpPr>
        <p:spPr>
          <a:xfrm>
            <a:off x="2272182" y="4452143"/>
            <a:ext cx="3443928" cy="1329179"/>
          </a:xfrm>
          <a:prstGeom prst="verticalScroll">
            <a:avLst/>
          </a:prstGeom>
          <a:gradFill>
            <a:gsLst>
              <a:gs pos="0">
                <a:srgbClr val="951B81"/>
              </a:gs>
              <a:gs pos="100000">
                <a:srgbClr val="951B81">
                  <a:alpha val="28000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Campus </a:t>
            </a:r>
            <a:r>
              <a:rPr lang="fr-F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métiers et des qualifications </a:t>
            </a:r>
            <a:endParaRPr lang="fr-FR" b="1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national </a:t>
            </a:r>
            <a:r>
              <a:rPr lang="fr-FR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 un réseau d'acteurs </a:t>
            </a:r>
            <a:endParaRPr lang="fr-FR" sz="1200" b="1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Parchemin vertical 11"/>
          <p:cNvSpPr/>
          <p:nvPr/>
        </p:nvSpPr>
        <p:spPr>
          <a:xfrm>
            <a:off x="6023725" y="5116733"/>
            <a:ext cx="3443928" cy="1329179"/>
          </a:xfrm>
          <a:prstGeom prst="verticalScroll">
            <a:avLst/>
          </a:prstGeom>
          <a:gradFill>
            <a:gsLst>
              <a:gs pos="0">
                <a:srgbClr val="EE7444"/>
              </a:gs>
              <a:gs pos="100000">
                <a:srgbClr val="EE7444">
                  <a:alpha val="17000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Éduform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national / formation </a:t>
            </a:r>
            <a:r>
              <a:rPr lang="fr-FR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continue</a:t>
            </a:r>
          </a:p>
        </p:txBody>
      </p:sp>
      <p:sp>
        <p:nvSpPr>
          <p:cNvPr id="13" name="Parchemin vertical 12"/>
          <p:cNvSpPr/>
          <p:nvPr/>
        </p:nvSpPr>
        <p:spPr>
          <a:xfrm>
            <a:off x="7745689" y="3408695"/>
            <a:ext cx="3443928" cy="1329179"/>
          </a:xfrm>
          <a:prstGeom prst="verticalScroll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Plate-forme technologique 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national</a:t>
            </a:r>
            <a:endParaRPr lang="fr-FR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1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1729" r="23864" b="14949"/>
          <a:stretch/>
        </p:blipFill>
        <p:spPr bwMode="auto">
          <a:xfrm>
            <a:off x="6541179" y="3213099"/>
            <a:ext cx="4216401" cy="348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Pilotage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/>
          </a:p>
        </p:txBody>
      </p:sp>
      <p:sp>
        <p:nvSpPr>
          <p:cNvPr id="9" name="Espace réservé du contenu 4"/>
          <p:cNvSpPr>
            <a:spLocks noGrp="1"/>
          </p:cNvSpPr>
          <p:nvPr>
            <p:ph sz="quarter" idx="1"/>
          </p:nvPr>
        </p:nvSpPr>
        <p:spPr>
          <a:xfrm>
            <a:off x="911425" y="2847958"/>
            <a:ext cx="9794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ct val="20000"/>
              </a:spcBef>
              <a:buSzPct val="100000"/>
              <a:buFont typeface="Arial" pitchFamily="34" charset="0"/>
              <a:buChar char="■"/>
              <a:defRPr/>
            </a:pPr>
            <a:r>
              <a:rPr lang="fr-FR" altLang="fr-FR" sz="2000" b="1" dirty="0" smtClean="0">
                <a:solidFill>
                  <a:schemeClr val="bg1">
                    <a:lumMod val="50000"/>
                  </a:schemeClr>
                </a:solidFill>
              </a:rPr>
              <a:t>M. Jean-Pierre Collignon</a:t>
            </a:r>
            <a:r>
              <a:rPr lang="fr-FR" altLang="fr-FR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IGEN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groupe des sciences et techniques industrielles </a:t>
            </a:r>
            <a:endParaRPr lang="fr-FR" alt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7800" indent="-177800">
              <a:spcBef>
                <a:spcPct val="20000"/>
              </a:spcBef>
              <a:buSzPct val="100000"/>
              <a:buFont typeface="Arial" pitchFamily="34" charset="0"/>
              <a:buChar char="■"/>
              <a:defRPr/>
            </a:pPr>
            <a:r>
              <a:rPr lang="fr-FR" altLang="fr-FR" sz="2000" b="1" dirty="0">
                <a:solidFill>
                  <a:schemeClr val="bg1">
                    <a:lumMod val="50000"/>
                  </a:schemeClr>
                </a:solidFill>
              </a:rPr>
              <a:t>M. Hubert Schmidt,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IGAENR</a:t>
            </a:r>
            <a:endParaRPr lang="fr-FR" alt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911425" y="2024478"/>
            <a:ext cx="10670976" cy="707886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spcBef>
                <a:spcPct val="20000"/>
              </a:spcBef>
              <a:buSzPct val="100000"/>
              <a:buFont typeface="Arial" pitchFamily="34" charset="0"/>
              <a:buChar char="■"/>
              <a:defRPr/>
            </a:pPr>
            <a:r>
              <a:rPr lang="fr-FR" altLang="fr-FR" sz="2000" b="1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Dgesco</a:t>
            </a:r>
            <a:r>
              <a:rPr lang="fr-FR" altLang="fr-FR" sz="2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fr-FR" altLang="fr-FR" sz="2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sous-direction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des lycées et de la formation professionnelle tout au long de la vie,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bureau de la formation professionnelle initiale A2-2</a:t>
            </a:r>
            <a:endParaRPr lang="fr-FR" altLang="fr-FR" sz="20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Espace réservé du contenu 4"/>
          <p:cNvSpPr txBox="1">
            <a:spLocks/>
          </p:cNvSpPr>
          <p:nvPr/>
        </p:nvSpPr>
        <p:spPr>
          <a:xfrm>
            <a:off x="911425" y="3753913"/>
            <a:ext cx="6762364" cy="67710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spcBef>
                <a:spcPct val="20000"/>
              </a:spcBef>
              <a:buSzPct val="100000"/>
              <a:buFont typeface="Arial" pitchFamily="34" charset="0"/>
              <a:buChar char="■"/>
              <a:defRPr/>
            </a:pPr>
            <a:r>
              <a:rPr lang="fr-FR" altLang="fr-FR" sz="20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Comité de pilotage national </a:t>
            </a:r>
            <a:r>
              <a:rPr lang="fr-FR" altLang="fr-FR" sz="18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fr-FR" altLang="fr-FR" sz="18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altLang="fr-FR" sz="18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(composition adaptée selon les actions du PNF)</a:t>
            </a:r>
          </a:p>
        </p:txBody>
      </p:sp>
      <p:sp>
        <p:nvSpPr>
          <p:cNvPr id="12" name="Espace réservé du contenu 4"/>
          <p:cNvSpPr txBox="1">
            <a:spLocks/>
          </p:cNvSpPr>
          <p:nvPr/>
        </p:nvSpPr>
        <p:spPr>
          <a:xfrm>
            <a:off x="953149" y="4979441"/>
            <a:ext cx="5293764" cy="707886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spcBef>
                <a:spcPct val="20000"/>
              </a:spcBef>
              <a:buSzPct val="100000"/>
              <a:buFont typeface="Arial" pitchFamily="34" charset="0"/>
              <a:buChar char="■"/>
              <a:defRPr/>
            </a:pPr>
            <a:r>
              <a:rPr lang="fr-FR" altLang="fr-FR" sz="20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Comités de pilotage académiques</a:t>
            </a:r>
            <a:br>
              <a:rPr lang="fr-FR" altLang="fr-FR" sz="20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altLang="fr-FR" sz="20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 académies engagées</a:t>
            </a:r>
          </a:p>
        </p:txBody>
      </p:sp>
    </p:spTree>
    <p:extLst>
      <p:ext uri="{BB962C8B-B14F-4D97-AF65-F5344CB8AC3E}">
        <p14:creationId xmlns:p14="http://schemas.microsoft.com/office/powerpoint/2010/main" val="41777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15</a:t>
            </a:fld>
            <a:endParaRPr lang="fr-F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t="17161" r="7084" b="13951"/>
          <a:stretch/>
        </p:blipFill>
        <p:spPr bwMode="auto">
          <a:xfrm>
            <a:off x="67082" y="144318"/>
            <a:ext cx="10817828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88" y="4400572"/>
            <a:ext cx="3039688" cy="232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57" y="4473309"/>
            <a:ext cx="2947710" cy="212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25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5"/>
          <p:cNvSpPr txBox="1">
            <a:spLocks/>
          </p:cNvSpPr>
          <p:nvPr/>
        </p:nvSpPr>
        <p:spPr>
          <a:xfrm>
            <a:off x="3337426" y="1582436"/>
            <a:ext cx="6263774" cy="2005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Accompagner les académies</a:t>
            </a:r>
          </a:p>
          <a:p>
            <a:r>
              <a:rPr lang="fr-FR" dirty="0" smtClean="0"/>
              <a:t>Impulser / </a:t>
            </a:r>
            <a:r>
              <a:rPr lang="fr-FR" dirty="0" err="1" smtClean="0"/>
              <a:t>re</a:t>
            </a:r>
            <a:r>
              <a:rPr lang="fr-FR" dirty="0" smtClean="0"/>
              <a:t>-impulser la démarche</a:t>
            </a:r>
          </a:p>
          <a:p>
            <a:r>
              <a:rPr lang="fr-FR" dirty="0" smtClean="0"/>
              <a:t>Promouvoir la démarche</a:t>
            </a:r>
          </a:p>
          <a:p>
            <a:r>
              <a:rPr lang="fr-FR" dirty="0" smtClean="0"/>
              <a:t>Communiquer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70" y="1196753"/>
            <a:ext cx="7945956" cy="56014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3240163" y="0"/>
            <a:ext cx="4417938" cy="11967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Axes de travail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940583" y="1904617"/>
            <a:ext cx="3948917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Stratégie</a:t>
            </a:r>
          </a:p>
          <a:p>
            <a:pPr lvl="0"/>
            <a:endParaRPr lang="fr-FR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fr-FR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&gt; Accompagnement des académies</a:t>
            </a:r>
          </a:p>
          <a:p>
            <a:pPr lvl="0"/>
            <a:endParaRPr lang="fr-FR" sz="16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4573" y="1707833"/>
            <a:ext cx="325662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fr-FR" dirty="0" smtClean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Construire un réseau </a:t>
            </a:r>
            <a:r>
              <a:rPr lang="fr-FR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avec les référents académiques</a:t>
            </a:r>
          </a:p>
          <a:p>
            <a:endParaRPr lang="fr-FR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Formation : organiser des séminaires nationaux</a:t>
            </a:r>
            <a:endParaRPr lang="fr-FR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0583" y="4612405"/>
            <a:ext cx="45602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Séminaires réguliers : travail de documents, plateforme de diffusion</a:t>
            </a:r>
            <a:endParaRPr lang="fr-FR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Mettre en œuvre un projet européen</a:t>
            </a:r>
            <a:endParaRPr lang="fr-FR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fr-FR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44572" y="4427740"/>
            <a:ext cx="47298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Bilans académiques</a:t>
            </a:r>
            <a:endParaRPr lang="en-GB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Séminaire : 85% satisfaction</a:t>
            </a:r>
          </a:p>
          <a:p>
            <a:r>
              <a:rPr lang="en-GB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250 téléchargements pour 100 participants</a:t>
            </a:r>
          </a:p>
          <a:p>
            <a:r>
              <a:rPr lang="en-GB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 séminaires </a:t>
            </a:r>
            <a:r>
              <a:rPr lang="en-GB" dirty="0" err="1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</a:t>
            </a:r>
            <a:r>
              <a:rPr lang="en-GB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2016)</a:t>
            </a:r>
            <a:endParaRPr lang="fr-FR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41" y="5166404"/>
            <a:ext cx="196003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9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6676" y="1023590"/>
            <a:ext cx="1166532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4400" cap="small" dirty="0" smtClean="0">
                <a:solidFill>
                  <a:srgbClr val="06B5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 Qualéduc </a:t>
            </a:r>
            <a:r>
              <a:rPr lang="fr-FR" sz="4400" cap="small" dirty="0">
                <a:solidFill>
                  <a:srgbClr val="06B5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Mobilités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210" y="1603899"/>
            <a:ext cx="4318000" cy="26743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42900" y="2334921"/>
            <a:ext cx="7239000" cy="4116679"/>
          </a:xfrm>
        </p:spPr>
        <p:txBody>
          <a:bodyPr>
            <a:normAutofit/>
          </a:bodyPr>
          <a:lstStyle/>
          <a:p>
            <a:pPr marL="165100"/>
            <a:r>
              <a:rPr lang="fr-FR" dirty="0"/>
              <a:t>Construire une culture qualité commune</a:t>
            </a:r>
          </a:p>
          <a:p>
            <a:pPr marL="165100"/>
            <a:r>
              <a:rPr lang="fr-FR" dirty="0"/>
              <a:t>Observer la </a:t>
            </a:r>
            <a:r>
              <a:rPr lang="fr-FR" dirty="0" smtClean="0"/>
              <a:t>démarche qualité </a:t>
            </a:r>
            <a:r>
              <a:rPr lang="fr-FR" dirty="0"/>
              <a:t>dans les systèmes de formation européens</a:t>
            </a:r>
          </a:p>
          <a:p>
            <a:pPr marL="622300" lvl="1">
              <a:spcBef>
                <a:spcPts val="1000"/>
              </a:spcBef>
            </a:pPr>
            <a:r>
              <a:rPr lang="fr-FR" dirty="0"/>
              <a:t>Allemagne, Autriche, Ecosse, Italie, Suède</a:t>
            </a:r>
          </a:p>
          <a:p>
            <a:pPr marL="622300" lvl="1">
              <a:spcBef>
                <a:spcPts val="1000"/>
              </a:spcBef>
            </a:pPr>
            <a:r>
              <a:rPr lang="fr-FR" dirty="0"/>
              <a:t>18 académies engagées - 110 mobilités </a:t>
            </a:r>
          </a:p>
          <a:p>
            <a:pPr marL="622300" lvl="1">
              <a:spcBef>
                <a:spcPts val="1000"/>
              </a:spcBef>
            </a:pPr>
            <a:r>
              <a:rPr lang="fr-FR" dirty="0"/>
              <a:t>Académie de Grenoble impliquée dans le projet en tant qu’académie organisatrice</a:t>
            </a:r>
          </a:p>
          <a:p>
            <a:pPr marL="622300" lvl="1">
              <a:spcBef>
                <a:spcPts val="1000"/>
              </a:spcBef>
            </a:pPr>
            <a:r>
              <a:rPr lang="fr-FR" dirty="0"/>
              <a:t>Un séminaire national en janvier </a:t>
            </a:r>
            <a:r>
              <a:rPr lang="fr-FR" dirty="0" smtClean="0"/>
              <a:t>2018, un séminaire de dissémination en mars 2019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0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236" y="2587753"/>
            <a:ext cx="4016375" cy="343411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B5C6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5" t="14400" r="16300" b="6806"/>
          <a:stretch/>
        </p:blipFill>
        <p:spPr bwMode="auto">
          <a:xfrm>
            <a:off x="810431" y="1831392"/>
            <a:ext cx="6303939" cy="4059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46" y="2587753"/>
            <a:ext cx="5046663" cy="373025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B5C6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</a:t>
            </a:r>
            <a:r>
              <a:rPr lang="fr-FR" dirty="0" smtClean="0"/>
              <a:t>essources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481" y="1001918"/>
            <a:ext cx="1159942" cy="115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27" y="5077326"/>
            <a:ext cx="1495764" cy="58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274" y="3861365"/>
            <a:ext cx="1728192" cy="81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638" y="3563422"/>
            <a:ext cx="86409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984936" y="6306777"/>
            <a:ext cx="3581219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06B5C7"/>
                </a:solidFill>
              </a:rPr>
              <a:t>@</a:t>
            </a:r>
            <a:r>
              <a:rPr lang="fr-FR" b="1" i="1" dirty="0" err="1" smtClean="0">
                <a:solidFill>
                  <a:srgbClr val="06B5C7"/>
                </a:solidFill>
              </a:rPr>
              <a:t>qualeduc</a:t>
            </a:r>
            <a:r>
              <a:rPr lang="fr-FR" b="1" i="1" dirty="0" smtClean="0">
                <a:solidFill>
                  <a:srgbClr val="06B5C7"/>
                </a:solidFill>
              </a:rPr>
              <a:t>  ou #</a:t>
            </a:r>
            <a:r>
              <a:rPr lang="fr-FR" b="1" i="1" dirty="0" err="1" smtClean="0">
                <a:solidFill>
                  <a:srgbClr val="06B5C7"/>
                </a:solidFill>
              </a:rPr>
              <a:t>qualeduc</a:t>
            </a:r>
            <a:endParaRPr lang="fr-FR" b="1" i="1" dirty="0">
              <a:solidFill>
                <a:srgbClr val="06B5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7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100" y="934998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Pour conclure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3151" y="3740000"/>
            <a:ext cx="9531349" cy="202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Réussite des élèves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Valoriser tout un système et ses acteurs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800" b="1" cap="small" dirty="0">
                <a:solidFill>
                  <a:srgbClr val="2FAC6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Qualéduc ne fait pas tout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Développer au quotidien un esprit qualité, une posture.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3151" y="2887326"/>
            <a:ext cx="6907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2800" b="1" cap="small" dirty="0" smtClean="0">
                <a:solidFill>
                  <a:srgbClr val="951B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Qualéduc : «</a:t>
            </a:r>
            <a:r>
              <a:rPr lang="fr-FR" altLang="fr-FR" sz="2800" b="1" cap="small" dirty="0">
                <a:solidFill>
                  <a:srgbClr val="951B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Tous ensemble pour réussir »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3151" y="2260561"/>
            <a:ext cx="6968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2800" cap="small" dirty="0" smtClean="0">
                <a:solidFill>
                  <a:srgbClr val="951B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Deming : «</a:t>
            </a:r>
            <a:r>
              <a:rPr lang="fr-FR" altLang="fr-FR" sz="2800" cap="small" dirty="0">
                <a:solidFill>
                  <a:srgbClr val="951B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r>
              <a:rPr lang="fr-FR" altLang="fr-FR" sz="2800" cap="small" dirty="0" smtClean="0">
                <a:solidFill>
                  <a:srgbClr val="951B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qualité est l’affaire de tous</a:t>
            </a:r>
            <a:r>
              <a:rPr lang="fr-FR" altLang="fr-FR" sz="2800" cap="small" dirty="0">
                <a:solidFill>
                  <a:srgbClr val="951B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»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2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Claudine Schmidt-Lainé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Recteur</a:t>
            </a:r>
          </a:p>
          <a:p>
            <a:r>
              <a:rPr lang="fr-FR" dirty="0" smtClean="0"/>
              <a:t>Chancelier des universités de l’académie de Grenoble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9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9183" y="2870492"/>
            <a:ext cx="7069280" cy="1325563"/>
          </a:xfrm>
        </p:spPr>
        <p:txBody>
          <a:bodyPr/>
          <a:lstStyle/>
          <a:p>
            <a:r>
              <a:rPr lang="fr-FR" altLang="fr-FR" dirty="0">
                <a:solidFill>
                  <a:srgbClr val="961D82"/>
                </a:solidFill>
              </a:rPr>
              <a:t>Merci pour votre attention </a:t>
            </a:r>
            <a:r>
              <a:rPr lang="fr-FR" altLang="fr-FR" dirty="0"/>
              <a:t/>
            </a:r>
            <a:br>
              <a:rPr lang="fr-FR" alt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8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1850" y="1231752"/>
            <a:ext cx="5496214" cy="2852737"/>
          </a:xfrm>
        </p:spPr>
        <p:txBody>
          <a:bodyPr/>
          <a:lstStyle/>
          <a:p>
            <a:r>
              <a:rPr lang="fr-FR" dirty="0" smtClean="0"/>
              <a:t>Valérie </a:t>
            </a:r>
            <a:r>
              <a:rPr lang="fr-FR" dirty="0" err="1" smtClean="0"/>
              <a:t>Sannier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2897491" y="4514628"/>
            <a:ext cx="1007341" cy="523220"/>
          </a:xfrm>
        </p:spPr>
        <p:txBody>
          <a:bodyPr/>
          <a:lstStyle/>
          <a:p>
            <a:r>
              <a:rPr lang="fr-FR" dirty="0" smtClean="0"/>
              <a:t>CPE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21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657553" y="3068826"/>
            <a:ext cx="44278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cap="small" dirty="0">
                <a:solidFill>
                  <a:srgbClr val="06B5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Serge </a:t>
            </a:r>
            <a:r>
              <a:rPr lang="fr-FR" sz="6000" cap="small" dirty="0" err="1">
                <a:solidFill>
                  <a:srgbClr val="06B5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Frisca</a:t>
            </a:r>
            <a:endParaRPr lang="fr-FR" sz="6000" cap="small" dirty="0">
              <a:solidFill>
                <a:srgbClr val="06B5C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41801" y="4514628"/>
            <a:ext cx="1972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cap="small" dirty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Professeur</a:t>
            </a:r>
          </a:p>
        </p:txBody>
      </p:sp>
      <p:sp>
        <p:nvSpPr>
          <p:cNvPr id="7" name="Rectangle 6"/>
          <p:cNvSpPr/>
          <p:nvPr/>
        </p:nvSpPr>
        <p:spPr>
          <a:xfrm>
            <a:off x="3904832" y="5467987"/>
            <a:ext cx="4440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cap="small" dirty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LPO du Dauphiné à Romans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831850" y="4322618"/>
            <a:ext cx="10253518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683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Lycée des métiers du Cuir</a:t>
            </a:r>
            <a:br>
              <a:rPr lang="fr-FR" b="1" dirty="0" smtClean="0"/>
            </a:br>
            <a:r>
              <a:rPr lang="fr-FR" sz="3100" b="1" dirty="0" smtClean="0"/>
              <a:t>Romans sur Isère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64787"/>
            <a:ext cx="7599218" cy="4350313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Filières générales, technologiques, professionnelles: du CAP au BTS</a:t>
            </a:r>
          </a:p>
          <a:p>
            <a:r>
              <a:rPr lang="fr-FR" b="1" dirty="0" smtClean="0"/>
              <a:t>Générales: ES, S-SVT, S-SI</a:t>
            </a:r>
          </a:p>
          <a:p>
            <a:r>
              <a:rPr lang="fr-FR" b="1" dirty="0" smtClean="0"/>
              <a:t>Technologiques: STI2D, STMG </a:t>
            </a:r>
          </a:p>
          <a:p>
            <a:r>
              <a:rPr lang="fr-FR" b="1" dirty="0" smtClean="0"/>
              <a:t>Professionnelles: </a:t>
            </a:r>
            <a:r>
              <a:rPr lang="fr-FR" b="1" dirty="0" err="1" smtClean="0"/>
              <a:t>ComVente</a:t>
            </a:r>
            <a:r>
              <a:rPr lang="fr-FR" b="1" dirty="0" smtClean="0"/>
              <a:t>/GA/TU/MEI/MELEC/CUIR</a:t>
            </a:r>
          </a:p>
          <a:p>
            <a:r>
              <a:rPr lang="fr-FR" b="1" dirty="0" smtClean="0"/>
              <a:t>Post Bac: 6 BTS Industriels et Tertiaires</a:t>
            </a:r>
          </a:p>
          <a:p>
            <a:r>
              <a:rPr lang="fr-FR" b="1" dirty="0" smtClean="0"/>
              <a:t>62 classes</a:t>
            </a:r>
          </a:p>
          <a:p>
            <a:r>
              <a:rPr lang="fr-FR" b="1" dirty="0" smtClean="0"/>
              <a:t>157 enseignants /</a:t>
            </a:r>
            <a:r>
              <a:rPr lang="fr-FR" dirty="0" smtClean="0"/>
              <a:t> </a:t>
            </a:r>
            <a:r>
              <a:rPr lang="fr-FR" b="1" dirty="0" smtClean="0"/>
              <a:t>3 CPE / 9,5 postes d’AED</a:t>
            </a:r>
          </a:p>
          <a:p>
            <a:r>
              <a:rPr lang="fr-FR" b="1" dirty="0" smtClean="0"/>
              <a:t>1457 élèves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1026" name="Picture 2" descr="C:\Users\cpe2\Desktop\QUALEDUC\Cour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4414" y="2942814"/>
            <a:ext cx="3791146" cy="3094074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>
            <a:off x="8066567" y="1116419"/>
            <a:ext cx="3264196" cy="2286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Plateforme Technologique du cuir</a:t>
            </a:r>
            <a:endParaRPr lang="fr-FR" dirty="0"/>
          </a:p>
        </p:txBody>
      </p:sp>
      <p:sp>
        <p:nvSpPr>
          <p:cNvPr id="7" name="Explosion 1 6"/>
          <p:cNvSpPr/>
          <p:nvPr/>
        </p:nvSpPr>
        <p:spPr>
          <a:xfrm>
            <a:off x="5029199" y="1736651"/>
            <a:ext cx="3264196" cy="2286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Professionnelles: </a:t>
            </a:r>
            <a:r>
              <a:rPr lang="fr-F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ComVente</a:t>
            </a: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/GA/TU/MEI/MELEC/CUIR</a:t>
            </a:r>
            <a:endParaRPr lang="fr-FR" dirty="0"/>
          </a:p>
        </p:txBody>
      </p:sp>
      <p:sp>
        <p:nvSpPr>
          <p:cNvPr id="8" name="Explosion 1 7"/>
          <p:cNvSpPr/>
          <p:nvPr/>
        </p:nvSpPr>
        <p:spPr>
          <a:xfrm>
            <a:off x="365050" y="3037369"/>
            <a:ext cx="3264196" cy="2286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Post Bac: 6 BTS Industriels et Tertiaires</a:t>
            </a:r>
          </a:p>
        </p:txBody>
      </p:sp>
      <p:sp>
        <p:nvSpPr>
          <p:cNvPr id="9" name="Explosion 1 8"/>
          <p:cNvSpPr/>
          <p:nvPr/>
        </p:nvSpPr>
        <p:spPr>
          <a:xfrm>
            <a:off x="5348177" y="3678865"/>
            <a:ext cx="4494027" cy="300901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62 classes</a:t>
            </a:r>
          </a:p>
          <a:p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157 enseignants /</a:t>
            </a: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CPE / 9,5 postes d’AED</a:t>
            </a:r>
          </a:p>
          <a:p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1457 élèves 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3026734" y="4423145"/>
            <a:ext cx="3264196" cy="2286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Post Bac: 6 BTS Industriels et Tertiaires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31627" y="1056169"/>
            <a:ext cx="3264196" cy="2286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Technologiques: STI2D, STMG </a:t>
            </a:r>
          </a:p>
        </p:txBody>
      </p:sp>
      <p:sp>
        <p:nvSpPr>
          <p:cNvPr id="12" name="Explosion 1 11"/>
          <p:cNvSpPr/>
          <p:nvPr/>
        </p:nvSpPr>
        <p:spPr>
          <a:xfrm>
            <a:off x="2211572" y="2597889"/>
            <a:ext cx="5358810" cy="2286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Filières générales, technologiques, professionnelles: du CAP au BTS</a:t>
            </a:r>
          </a:p>
        </p:txBody>
      </p:sp>
      <p:sp>
        <p:nvSpPr>
          <p:cNvPr id="13" name="Explosion 1 12"/>
          <p:cNvSpPr/>
          <p:nvPr/>
        </p:nvSpPr>
        <p:spPr>
          <a:xfrm>
            <a:off x="7382539" y="2782186"/>
            <a:ext cx="3264196" cy="2286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Générales: ES, S-SVT, S-SI</a:t>
            </a:r>
          </a:p>
        </p:txBody>
      </p:sp>
    </p:spTree>
    <p:extLst>
      <p:ext uri="{BB962C8B-B14F-4D97-AF65-F5344CB8AC3E}">
        <p14:creationId xmlns:p14="http://schemas.microsoft.com/office/powerpoint/2010/main" val="323609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allAtOnce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15848"/>
            <a:ext cx="10515600" cy="1325563"/>
          </a:xfrm>
        </p:spPr>
        <p:txBody>
          <a:bodyPr/>
          <a:lstStyle/>
          <a:p>
            <a:r>
              <a:rPr lang="fr-FR" dirty="0"/>
              <a:t>Gestion des punitions scolaires</a:t>
            </a:r>
            <a:br>
              <a:rPr lang="fr-FR" dirty="0"/>
            </a:br>
            <a:r>
              <a:rPr lang="fr-FR" sz="2800" dirty="0"/>
              <a:t>(exclusions de cours et des retenues)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341434"/>
            <a:ext cx="10515600" cy="4012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rgbClr val="0070C0"/>
                </a:solidFill>
              </a:rPr>
              <a:t>Constat Mars 2015</a:t>
            </a:r>
          </a:p>
          <a:p>
            <a:pPr lvl="1"/>
            <a:r>
              <a:rPr lang="fr-FR" dirty="0"/>
              <a:t>Forte augmentation </a:t>
            </a:r>
            <a:r>
              <a:rPr lang="fr-FR" dirty="0" smtClean="0"/>
              <a:t>du nombre de </a:t>
            </a:r>
            <a:r>
              <a:rPr lang="fr-FR" dirty="0"/>
              <a:t>punitions depuis la rentrée 2014-2015</a:t>
            </a:r>
          </a:p>
          <a:p>
            <a:pPr lvl="1"/>
            <a:r>
              <a:rPr lang="fr-FR" dirty="0"/>
              <a:t>Dégradation des relations Elèves-Enseignants et Enseignants-Vie Scolaire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sz="3200" dirty="0">
                <a:solidFill>
                  <a:srgbClr val="0070C0"/>
                </a:solidFill>
              </a:rPr>
              <a:t>Objectifs</a:t>
            </a:r>
          </a:p>
          <a:p>
            <a:pPr lvl="1"/>
            <a:r>
              <a:rPr lang="fr-FR" dirty="0"/>
              <a:t>Réduire le nombre d’exclusions de cours et des retenues</a:t>
            </a:r>
          </a:p>
          <a:p>
            <a:pPr lvl="1"/>
            <a:r>
              <a:rPr lang="fr-FR" dirty="0"/>
              <a:t>Travailler en équipe dans la transparence</a:t>
            </a:r>
          </a:p>
          <a:p>
            <a:pPr lvl="1"/>
            <a:r>
              <a:rPr lang="fr-FR" dirty="0"/>
              <a:t>Impliquer les personnels vers un objectif commun ET réalisable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5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des punitions scolaires</a:t>
            </a:r>
            <a:br>
              <a:rPr lang="fr-FR" dirty="0"/>
            </a:br>
            <a:r>
              <a:rPr lang="fr-FR" sz="2800" dirty="0"/>
              <a:t>(exclusions de cours et des retenues)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64787"/>
            <a:ext cx="10515600" cy="44542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dirty="0">
                <a:solidFill>
                  <a:srgbClr val="0070C0"/>
                </a:solidFill>
              </a:rPr>
              <a:t>Mise en œuvre</a:t>
            </a:r>
          </a:p>
          <a:p>
            <a:pPr lvl="1">
              <a:lnSpc>
                <a:spcPct val="170000"/>
              </a:lnSpc>
            </a:pPr>
            <a:r>
              <a:rPr lang="fr-FR" sz="1800" dirty="0"/>
              <a:t>Suite à une formation sur la démarche </a:t>
            </a:r>
            <a:r>
              <a:rPr lang="fr-FR" sz="1800" dirty="0" err="1"/>
              <a:t>Qualéduc</a:t>
            </a:r>
            <a:endParaRPr lang="fr-FR" sz="1800" dirty="0"/>
          </a:p>
          <a:p>
            <a:pPr lvl="1">
              <a:lnSpc>
                <a:spcPct val="170000"/>
              </a:lnSpc>
            </a:pPr>
            <a:r>
              <a:rPr lang="fr-FR" sz="1800" dirty="0"/>
              <a:t>Invitation des enseignants du Lycée (env.150) à une réunion d’information sur la gestion des punitions scolaires</a:t>
            </a:r>
          </a:p>
          <a:p>
            <a:pPr>
              <a:lnSpc>
                <a:spcPct val="100000"/>
              </a:lnSpc>
            </a:pPr>
            <a:r>
              <a:rPr lang="fr-FR" sz="2400" dirty="0">
                <a:solidFill>
                  <a:srgbClr val="0070C0"/>
                </a:solidFill>
              </a:rPr>
              <a:t>Etat des lieux</a:t>
            </a:r>
          </a:p>
          <a:p>
            <a:pPr lvl="1">
              <a:lnSpc>
                <a:spcPct val="170000"/>
              </a:lnSpc>
            </a:pPr>
            <a:r>
              <a:rPr lang="fr-FR" sz="1600" dirty="0"/>
              <a:t>Statistiques exposées par la Vie Scolaire</a:t>
            </a:r>
          </a:p>
          <a:p>
            <a:pPr lvl="1">
              <a:lnSpc>
                <a:spcPct val="170000"/>
              </a:lnSpc>
            </a:pPr>
            <a:r>
              <a:rPr lang="fr-FR" sz="1600" dirty="0"/>
              <a:t>Difficultés rencontrées par le personnel de la Vie Scolaire (exclusions de cours automatiques : prise en charge des élèves ?) et des enseignants (exclusion de cours comme outil de gestion de classe ?)</a:t>
            </a:r>
          </a:p>
          <a:p>
            <a:pPr lvl="1"/>
            <a:endParaRPr lang="fr-FR" sz="1400" dirty="0"/>
          </a:p>
          <a:p>
            <a:pPr marL="0" indent="0">
              <a:buNone/>
            </a:pPr>
            <a:r>
              <a:rPr lang="fr-FR" sz="1800" b="1" dirty="0" smtClean="0"/>
              <a:t>=&gt;</a:t>
            </a:r>
            <a:r>
              <a:rPr lang="fr-FR" sz="2400" b="1" dirty="0" smtClean="0"/>
              <a:t>Décision </a:t>
            </a:r>
            <a:r>
              <a:rPr lang="fr-FR" sz="2400" b="1" dirty="0"/>
              <a:t>:</a:t>
            </a:r>
            <a:r>
              <a:rPr lang="fr-FR" sz="1800" b="1" dirty="0"/>
              <a:t> </a:t>
            </a:r>
            <a:r>
              <a:rPr lang="fr-FR" sz="1800" b="1" dirty="0" smtClean="0"/>
              <a:t>constitution </a:t>
            </a:r>
            <a:r>
              <a:rPr lang="fr-FR" sz="1800" b="1" dirty="0"/>
              <a:t>d’un groupe de travail sur les </a:t>
            </a:r>
            <a:r>
              <a:rPr lang="fr-FR" sz="1800" b="1" dirty="0" smtClean="0"/>
              <a:t>punitions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8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Axe de progrès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68585"/>
            <a:ext cx="10515600" cy="4454222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Définition des objectifs définis par le groupe de travail</a:t>
            </a:r>
          </a:p>
          <a:p>
            <a:pPr lvl="1">
              <a:lnSpc>
                <a:spcPct val="170000"/>
              </a:lnSpc>
            </a:pPr>
            <a:r>
              <a:rPr lang="fr-FR" sz="1600" b="1" dirty="0"/>
              <a:t>Donner du sens à la punition </a:t>
            </a:r>
            <a:r>
              <a:rPr lang="fr-FR" sz="1400" dirty="0"/>
              <a:t>: réduire le nombre d’exclusions de cours et de retenues</a:t>
            </a:r>
          </a:p>
          <a:p>
            <a:pPr lvl="1">
              <a:lnSpc>
                <a:spcPct val="170000"/>
              </a:lnSpc>
            </a:pPr>
            <a:r>
              <a:rPr lang="fr-FR" sz="1600" b="1" dirty="0"/>
              <a:t>Améliorer le climat dans la classe </a:t>
            </a:r>
            <a:r>
              <a:rPr lang="fr-FR" sz="1100" dirty="0"/>
              <a:t>: </a:t>
            </a:r>
            <a:r>
              <a:rPr lang="fr-FR" sz="1400" dirty="0"/>
              <a:t>permettre une meilleure réussite scolaire de l’élève</a:t>
            </a:r>
          </a:p>
          <a:p>
            <a:pPr lvl="1">
              <a:lnSpc>
                <a:spcPct val="170000"/>
              </a:lnSpc>
            </a:pPr>
            <a:r>
              <a:rPr lang="fr-FR" sz="1600" b="1" dirty="0"/>
              <a:t>Entreprendre des actions et démarches « réalistes et réalisables</a:t>
            </a:r>
            <a:r>
              <a:rPr lang="fr-FR" sz="2000" b="1" dirty="0"/>
              <a:t> </a:t>
            </a:r>
            <a:r>
              <a:rPr lang="fr-FR" sz="1100" dirty="0"/>
              <a:t>» </a:t>
            </a:r>
            <a:r>
              <a:rPr lang="fr-FR" sz="1400" dirty="0"/>
              <a:t>afin d’envisager une application </a:t>
            </a:r>
            <a:r>
              <a:rPr lang="fr-FR" sz="1400" dirty="0" smtClean="0"/>
              <a:t>juste du </a:t>
            </a:r>
            <a:r>
              <a:rPr lang="fr-FR" sz="1400" dirty="0"/>
              <a:t>règlement intérieur : harmoniser les pratiques de gestion de classe</a:t>
            </a:r>
          </a:p>
          <a:p>
            <a:pPr lvl="1">
              <a:lnSpc>
                <a:spcPct val="170000"/>
              </a:lnSpc>
            </a:pPr>
            <a:r>
              <a:rPr lang="fr-FR" sz="1600" b="1" dirty="0"/>
              <a:t>Impliquer davantage les parents </a:t>
            </a:r>
            <a:r>
              <a:rPr lang="fr-FR" sz="1400" dirty="0"/>
              <a:t>dans la scolarité de leur enfant (surtout quand il est puni) </a:t>
            </a:r>
            <a:endParaRPr lang="fr-FR" sz="1100" dirty="0"/>
          </a:p>
          <a:p>
            <a:r>
              <a:rPr lang="fr-FR" sz="2400" dirty="0">
                <a:solidFill>
                  <a:srgbClr val="0070C0"/>
                </a:solidFill>
              </a:rPr>
              <a:t>Diagnostic partagé et étayé</a:t>
            </a:r>
          </a:p>
          <a:p>
            <a:pPr lvl="1" algn="just">
              <a:lnSpc>
                <a:spcPct val="170000"/>
              </a:lnSpc>
            </a:pPr>
            <a:r>
              <a:rPr lang="fr-FR" sz="1600" b="1" dirty="0"/>
              <a:t>Sur les points forts </a:t>
            </a:r>
            <a:r>
              <a:rPr lang="fr-FR" sz="1400" dirty="0"/>
              <a:t>: ce qui fonctionne (contrat Enseignant/Elève, échange de pratiques, AP, procédure d’exclusion et équipes motivées et mobilisées)</a:t>
            </a:r>
          </a:p>
          <a:p>
            <a:pPr lvl="1" algn="just">
              <a:lnSpc>
                <a:spcPct val="170000"/>
              </a:lnSpc>
            </a:pPr>
            <a:r>
              <a:rPr lang="fr-FR" sz="1600" b="1" dirty="0"/>
              <a:t>Sur les points faibles</a:t>
            </a:r>
            <a:r>
              <a:rPr lang="fr-FR" sz="2000" b="1" dirty="0"/>
              <a:t> </a:t>
            </a:r>
            <a:r>
              <a:rPr lang="fr-FR" sz="1400" dirty="0"/>
              <a:t>: banalisation des exclusions de cours, augmentation de </a:t>
            </a:r>
            <a:r>
              <a:rPr lang="fr-FR" sz="1400" dirty="0" smtClean="0"/>
              <a:t>l’absentéisme </a:t>
            </a:r>
            <a:r>
              <a:rPr lang="fr-FR" sz="1400" dirty="0"/>
              <a:t>(décrochage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3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15405"/>
            <a:ext cx="10515600" cy="452695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fr-FR" sz="3200" dirty="0">
                <a:solidFill>
                  <a:srgbClr val="0070C0"/>
                </a:solidFill>
              </a:rPr>
              <a:t>Proposer </a:t>
            </a:r>
            <a:r>
              <a:rPr lang="fr-FR" sz="3200" dirty="0" smtClean="0">
                <a:solidFill>
                  <a:srgbClr val="0070C0"/>
                </a:solidFill>
              </a:rPr>
              <a:t>aux enseignants des </a:t>
            </a:r>
            <a:r>
              <a:rPr lang="fr-FR" sz="3200" dirty="0">
                <a:solidFill>
                  <a:srgbClr val="0070C0"/>
                </a:solidFill>
              </a:rPr>
              <a:t>outils simples, partagés et reconnus de tous </a:t>
            </a:r>
            <a:r>
              <a:rPr lang="fr-FR" sz="3200" dirty="0" smtClean="0">
                <a:solidFill>
                  <a:srgbClr val="0070C0"/>
                </a:solidFill>
              </a:rPr>
              <a:t>pour </a:t>
            </a:r>
            <a:r>
              <a:rPr lang="fr-FR" sz="3200" dirty="0">
                <a:solidFill>
                  <a:srgbClr val="0070C0"/>
                </a:solidFill>
              </a:rPr>
              <a:t>la gestion des élèves</a:t>
            </a:r>
          </a:p>
          <a:p>
            <a:pPr lvl="1" algn="just">
              <a:lnSpc>
                <a:spcPct val="150000"/>
              </a:lnSpc>
            </a:pPr>
            <a:r>
              <a:rPr lang="fr-FR" dirty="0"/>
              <a:t>Application plus rigoureuse de l’échelle de punitions en cas de problème (réécriture de certains protocoles…)</a:t>
            </a:r>
          </a:p>
          <a:p>
            <a:pPr lvl="1" algn="just">
              <a:lnSpc>
                <a:spcPct val="150000"/>
              </a:lnSpc>
            </a:pPr>
            <a:r>
              <a:rPr lang="fr-FR" dirty="0"/>
              <a:t>Ecriture simplifiée et interactive du RI en direction des élèves le jour de la rentrée</a:t>
            </a:r>
          </a:p>
          <a:p>
            <a:pPr lvl="1" algn="just">
              <a:lnSpc>
                <a:spcPct val="150000"/>
              </a:lnSpc>
            </a:pPr>
            <a:r>
              <a:rPr lang="fr-FR" dirty="0"/>
              <a:t>Présentation attractive des points sensibles du RI sous forme de diaporama lors des réunions Parents-Enseignants niveau Seconde</a:t>
            </a:r>
          </a:p>
          <a:p>
            <a:pPr lvl="1" algn="just">
              <a:lnSpc>
                <a:spcPct val="150000"/>
              </a:lnSpc>
            </a:pPr>
            <a:r>
              <a:rPr lang="fr-FR" dirty="0"/>
              <a:t>Mise en place d’un système de prise en charge des élèves exclus ou retenus par d’autres enseignants volontaires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7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39191"/>
            <a:ext cx="10515600" cy="4727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500" dirty="0">
                <a:solidFill>
                  <a:srgbClr val="0070C0"/>
                </a:solidFill>
              </a:rPr>
              <a:t>Utilisation d’indicateurs généraux des punitions</a:t>
            </a:r>
          </a:p>
          <a:p>
            <a:pPr lvl="1"/>
            <a:r>
              <a:rPr lang="fr-FR" b="1" dirty="0"/>
              <a:t>Analyse quantitative </a:t>
            </a:r>
            <a:r>
              <a:rPr lang="fr-FR" dirty="0"/>
              <a:t>:</a:t>
            </a:r>
          </a:p>
          <a:p>
            <a:pPr lvl="2"/>
            <a:r>
              <a:rPr lang="fr-FR" dirty="0"/>
              <a:t>Baisse de 50% des retenues et baisse de 20% des exclusions de </a:t>
            </a:r>
            <a:r>
              <a:rPr lang="fr-FR" dirty="0" smtClean="0"/>
              <a:t>cours dès juin 2016, tendance confirmée en 2017</a:t>
            </a:r>
            <a:endParaRPr lang="fr-FR" dirty="0"/>
          </a:p>
          <a:p>
            <a:pPr lvl="2"/>
            <a:r>
              <a:rPr lang="fr-FR" dirty="0"/>
              <a:t>Baisse du taux d’absentéisme des élèves souvent exclus en R-1</a:t>
            </a:r>
          </a:p>
          <a:p>
            <a:pPr lvl="1"/>
            <a:r>
              <a:rPr lang="fr-FR" b="1" dirty="0"/>
              <a:t>Analyse qualitative </a:t>
            </a:r>
            <a:r>
              <a:rPr lang="fr-FR" dirty="0"/>
              <a:t>:</a:t>
            </a:r>
          </a:p>
          <a:p>
            <a:pPr lvl="2"/>
            <a:r>
              <a:rPr lang="fr-FR" dirty="0"/>
              <a:t>Diminution du nombre de rapports d’incident pour motifs </a:t>
            </a:r>
            <a:r>
              <a:rPr lang="fr-FR" dirty="0" smtClean="0">
                <a:solidFill>
                  <a:srgbClr val="FF0000"/>
                </a:solidFill>
              </a:rPr>
              <a:t>«légers »</a:t>
            </a:r>
            <a:endParaRPr lang="fr-FR" dirty="0">
              <a:solidFill>
                <a:srgbClr val="FF0000"/>
              </a:solidFill>
            </a:endParaRPr>
          </a:p>
          <a:p>
            <a:pPr lvl="2"/>
            <a:r>
              <a:rPr lang="fr-FR" dirty="0"/>
              <a:t>Utilisation des outils mis à disposition et application du protocole défini en groupe de travail sauf dans certaines classes (élèves </a:t>
            </a:r>
            <a:r>
              <a:rPr lang="fr-FR" dirty="0" smtClean="0"/>
              <a:t>étant difficiles </a:t>
            </a:r>
            <a:r>
              <a:rPr lang="fr-FR" dirty="0"/>
              <a:t>à gérer OU enseignants continuant à utiliser l’exclusion de cours comme gestion de classe)</a:t>
            </a:r>
          </a:p>
          <a:p>
            <a:pPr lvl="2"/>
            <a:r>
              <a:rPr lang="fr-FR" dirty="0"/>
              <a:t>Harmonisation des pratiques des enseignants</a:t>
            </a:r>
          </a:p>
          <a:p>
            <a:pPr lvl="2"/>
            <a:r>
              <a:rPr lang="fr-FR" dirty="0"/>
              <a:t>Renforcement des liens Vie Scolaire-Enseignants </a:t>
            </a:r>
          </a:p>
          <a:p>
            <a:pPr lvl="2"/>
            <a:r>
              <a:rPr lang="fr-FR" dirty="0"/>
              <a:t>Implication des parents (mesures davantage comprises et acceptées)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7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Expérience de la démarche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259773" y="2164787"/>
            <a:ext cx="8281554" cy="44750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4600" dirty="0">
                <a:solidFill>
                  <a:srgbClr val="0070C0"/>
                </a:solidFill>
              </a:rPr>
              <a:t>Points forts </a:t>
            </a:r>
          </a:p>
          <a:p>
            <a:pPr lvl="1" algn="just">
              <a:lnSpc>
                <a:spcPct val="170000"/>
              </a:lnSpc>
            </a:pPr>
            <a:r>
              <a:rPr lang="fr-FR" sz="2900" dirty="0"/>
              <a:t>Cohésion des équipes vers un objectif commun</a:t>
            </a:r>
          </a:p>
          <a:p>
            <a:pPr lvl="1" algn="just">
              <a:lnSpc>
                <a:spcPct val="170000"/>
              </a:lnSpc>
            </a:pPr>
            <a:r>
              <a:rPr lang="fr-FR" sz="2900" dirty="0"/>
              <a:t>Mutualisation des bonnes pratiques</a:t>
            </a:r>
          </a:p>
          <a:p>
            <a:pPr lvl="1" algn="just">
              <a:lnSpc>
                <a:spcPct val="170000"/>
              </a:lnSpc>
            </a:pPr>
            <a:r>
              <a:rPr lang="fr-FR" sz="2900" dirty="0"/>
              <a:t>Mise en place d’une organisation formalisée </a:t>
            </a:r>
            <a:r>
              <a:rPr lang="fr-FR" sz="2900" dirty="0" smtClean="0"/>
              <a:t>des </a:t>
            </a:r>
            <a:r>
              <a:rPr lang="fr-FR" sz="2900" dirty="0"/>
              <a:t>actions </a:t>
            </a:r>
            <a:endParaRPr lang="fr-FR" sz="2900" dirty="0" smtClean="0"/>
          </a:p>
          <a:p>
            <a:pPr lvl="1" algn="just">
              <a:lnSpc>
                <a:spcPct val="170000"/>
              </a:lnSpc>
              <a:buNone/>
            </a:pPr>
            <a:r>
              <a:rPr lang="fr-FR" sz="2900" dirty="0" smtClean="0"/>
              <a:t>Fiche </a:t>
            </a:r>
            <a:r>
              <a:rPr lang="fr-FR" sz="2900" dirty="0" err="1"/>
              <a:t>Qualéduc</a:t>
            </a:r>
            <a:r>
              <a:rPr lang="fr-FR" sz="2900" dirty="0"/>
              <a:t> </a:t>
            </a:r>
            <a:r>
              <a:rPr lang="fr-FR" sz="2900" dirty="0" smtClean="0"/>
              <a:t>consultable dans l’ENT </a:t>
            </a:r>
            <a:r>
              <a:rPr lang="fr-FR" sz="2900" dirty="0"/>
              <a:t>: </a:t>
            </a:r>
            <a:r>
              <a:rPr lang="fr-FR" sz="2900" dirty="0" smtClean="0">
                <a:solidFill>
                  <a:srgbClr val="00B0F0"/>
                </a:solidFill>
              </a:rPr>
              <a:t>T</a:t>
            </a:r>
            <a:r>
              <a:rPr lang="fr-FR" sz="2900" b="1" dirty="0" smtClean="0">
                <a:solidFill>
                  <a:srgbClr val="00B0F0"/>
                </a:solidFill>
              </a:rPr>
              <a:t>raçabilité</a:t>
            </a:r>
            <a:r>
              <a:rPr lang="fr-FR" sz="2900" dirty="0" smtClean="0"/>
              <a:t> </a:t>
            </a:r>
            <a:endParaRPr lang="fr-FR" sz="2900" dirty="0"/>
          </a:p>
          <a:p>
            <a:pPr lvl="1" algn="just">
              <a:lnSpc>
                <a:spcPct val="170000"/>
              </a:lnSpc>
            </a:pPr>
            <a:r>
              <a:rPr lang="fr-FR" sz="2900" dirty="0"/>
              <a:t>Communication de </a:t>
            </a:r>
            <a:r>
              <a:rPr lang="fr-FR" sz="2900" dirty="0" smtClean="0"/>
              <a:t>bilans intermédiaires auprès </a:t>
            </a:r>
            <a:r>
              <a:rPr lang="fr-FR" sz="2900" dirty="0"/>
              <a:t>du </a:t>
            </a:r>
            <a:r>
              <a:rPr lang="fr-FR" sz="2900" b="1" dirty="0"/>
              <a:t>CA</a:t>
            </a:r>
            <a:r>
              <a:rPr lang="fr-FR" sz="2900" dirty="0"/>
              <a:t> et </a:t>
            </a:r>
            <a:r>
              <a:rPr lang="fr-FR" sz="2900" b="1" dirty="0"/>
              <a:t>Conseil </a:t>
            </a:r>
            <a:r>
              <a:rPr lang="fr-FR" sz="2900" b="1" dirty="0" smtClean="0"/>
              <a:t>Pédagogique</a:t>
            </a:r>
          </a:p>
          <a:p>
            <a:pPr lvl="1" algn="just">
              <a:lnSpc>
                <a:spcPct val="170000"/>
              </a:lnSpc>
            </a:pPr>
            <a:r>
              <a:rPr lang="fr-FR" sz="2900" dirty="0" smtClean="0"/>
              <a:t>Action dans le cadre du </a:t>
            </a:r>
            <a:r>
              <a:rPr lang="fr-FR" sz="2900" b="1" dirty="0" smtClean="0"/>
              <a:t>contrat d’objectif et du projet Vie Scolaire</a:t>
            </a:r>
          </a:p>
          <a:p>
            <a:pPr lvl="1" algn="just">
              <a:lnSpc>
                <a:spcPct val="170000"/>
              </a:lnSpc>
            </a:pPr>
            <a:r>
              <a:rPr lang="fr-FR" sz="2900" b="1" dirty="0" smtClean="0"/>
              <a:t>Démarche s’appliquant à tout le personnel </a:t>
            </a:r>
            <a:r>
              <a:rPr lang="fr-FR" sz="2900" dirty="0" smtClean="0"/>
              <a:t>même s’ils travaillent dans des formations différentes: </a:t>
            </a:r>
            <a:r>
              <a:rPr lang="fr-FR" sz="2900" b="1" dirty="0" smtClean="0"/>
              <a:t>mettre du lien </a:t>
            </a:r>
            <a:r>
              <a:rPr lang="fr-FR" sz="2900" dirty="0" smtClean="0"/>
              <a:t>entre les personnels du LEGT et de la SEP </a:t>
            </a:r>
            <a:endParaRPr lang="fr-FR" sz="29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7813964" y="2085546"/>
            <a:ext cx="4270663" cy="40121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4600" dirty="0">
                <a:solidFill>
                  <a:srgbClr val="0070C0"/>
                </a:solidFill>
              </a:rPr>
              <a:t>Difficultés rencontrées</a:t>
            </a:r>
          </a:p>
          <a:p>
            <a:pPr lvl="1" algn="just">
              <a:lnSpc>
                <a:spcPct val="170000"/>
              </a:lnSpc>
            </a:pPr>
            <a:r>
              <a:rPr lang="fr-FR" sz="2900" b="1" dirty="0" smtClean="0"/>
              <a:t>Mobilisation de </a:t>
            </a:r>
            <a:r>
              <a:rPr lang="fr-FR" sz="2900" dirty="0" smtClean="0"/>
              <a:t> </a:t>
            </a:r>
            <a:r>
              <a:rPr lang="fr-FR" sz="2900" dirty="0"/>
              <a:t>150 enseignants</a:t>
            </a:r>
          </a:p>
          <a:p>
            <a:pPr lvl="1" algn="just">
              <a:lnSpc>
                <a:spcPct val="170000"/>
              </a:lnSpc>
            </a:pPr>
            <a:r>
              <a:rPr lang="fr-FR" sz="2900" b="1" dirty="0" smtClean="0"/>
              <a:t>Implication</a:t>
            </a:r>
            <a:r>
              <a:rPr lang="fr-FR" sz="2900" dirty="0" smtClean="0"/>
              <a:t> </a:t>
            </a:r>
            <a:r>
              <a:rPr lang="fr-FR" sz="2900" dirty="0"/>
              <a:t>des mêmes personnels</a:t>
            </a:r>
          </a:p>
          <a:p>
            <a:pPr lvl="1" algn="just">
              <a:lnSpc>
                <a:spcPct val="170000"/>
              </a:lnSpc>
            </a:pPr>
            <a:r>
              <a:rPr lang="fr-FR" sz="2900" b="1" dirty="0"/>
              <a:t>Manque de temps </a:t>
            </a:r>
            <a:r>
              <a:rPr lang="fr-FR" sz="2900" dirty="0"/>
              <a:t>pour se réunir</a:t>
            </a:r>
          </a:p>
          <a:p>
            <a:pPr lvl="1" algn="just">
              <a:lnSpc>
                <a:spcPct val="170000"/>
              </a:lnSpc>
            </a:pPr>
            <a:r>
              <a:rPr lang="fr-FR" sz="2900" dirty="0"/>
              <a:t>Contexte de restructuration du Lycée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2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6935" y="921022"/>
            <a:ext cx="10515600" cy="1325563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6935" y="2246585"/>
            <a:ext cx="10515600" cy="31448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3600" dirty="0"/>
              <a:t>Ecrire ce que l’on veut faire collectivement</a:t>
            </a:r>
          </a:p>
          <a:p>
            <a:pPr>
              <a:lnSpc>
                <a:spcPct val="150000"/>
              </a:lnSpc>
            </a:pPr>
            <a:r>
              <a:rPr lang="fr-FR" sz="3600" dirty="0"/>
              <a:t>Faire ce que l’on a écrit et s’y </a:t>
            </a:r>
            <a:r>
              <a:rPr lang="fr-FR" sz="3600" dirty="0" smtClean="0"/>
              <a:t>tenir!</a:t>
            </a:r>
            <a:endParaRPr lang="fr-FR" sz="3600" dirty="0"/>
          </a:p>
          <a:p>
            <a:pPr>
              <a:lnSpc>
                <a:spcPct val="150000"/>
              </a:lnSpc>
            </a:pPr>
            <a:r>
              <a:rPr lang="fr-FR" sz="3600" dirty="0"/>
              <a:t>Mesurer les progrès pour réagir et agir ensemble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9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Bénédicte </a:t>
            </a:r>
            <a:r>
              <a:rPr lang="fr-FR" dirty="0" err="1"/>
              <a:t>Sugranes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cap="none" dirty="0" smtClean="0"/>
              <a:t>Chargée d’études, bureau de la formation professionnelle initiale</a:t>
            </a:r>
          </a:p>
          <a:p>
            <a:r>
              <a:rPr lang="fr-FR" cap="none" dirty="0" err="1" smtClean="0"/>
              <a:t>DGESCO</a:t>
            </a:r>
            <a:endParaRPr lang="fr-FR" cap="none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00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281718" y="1384151"/>
            <a:ext cx="3803650" cy="2852737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Stève Blanchard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1129723" y="4601505"/>
            <a:ext cx="1932132" cy="522864"/>
          </a:xfrm>
        </p:spPr>
        <p:txBody>
          <a:bodyPr>
            <a:normAutofit/>
          </a:bodyPr>
          <a:lstStyle/>
          <a:p>
            <a:r>
              <a:rPr lang="fr-FR" dirty="0" smtClean="0"/>
              <a:t>DDFPT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30</a:t>
            </a:fld>
            <a:endParaRPr lang="fr-FR"/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1129723" y="1384151"/>
            <a:ext cx="4429414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small" baseline="0">
                <a:solidFill>
                  <a:srgbClr val="06B5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Stéphane</a:t>
            </a:r>
          </a:p>
          <a:p>
            <a:r>
              <a:rPr lang="fr-FR" dirty="0" smtClean="0"/>
              <a:t>Damas</a:t>
            </a:r>
            <a:endParaRPr lang="fr-FR" dirty="0"/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7364270" y="4620619"/>
            <a:ext cx="2029113" cy="661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cap="small" baseline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Professeur</a:t>
            </a:r>
          </a:p>
        </p:txBody>
      </p:sp>
      <p:sp>
        <p:nvSpPr>
          <p:cNvPr id="9" name="Espace réservé du texte 5"/>
          <p:cNvSpPr txBox="1">
            <a:spLocks/>
          </p:cNvSpPr>
          <p:nvPr/>
        </p:nvSpPr>
        <p:spPr>
          <a:xfrm>
            <a:off x="1129723" y="5239033"/>
            <a:ext cx="10006445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cap="small" baseline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Lycée des métiers de la montagne, St Michel de Maurienne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831850" y="4322618"/>
            <a:ext cx="10253518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638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fr-FR" dirty="0" err="1"/>
              <a:t>Génèse</a:t>
            </a:r>
            <a:r>
              <a:rPr lang="fr-FR" dirty="0"/>
              <a:t> de la démarche</a:t>
            </a:r>
          </a:p>
        </p:txBody>
      </p:sp>
      <p:sp>
        <p:nvSpPr>
          <p:cNvPr id="3" name="Espace réservé du contenu 4"/>
          <p:cNvSpPr txBox="1">
            <a:spLocks noGrp="1"/>
          </p:cNvSpPr>
          <p:nvPr>
            <p:ph idx="1"/>
          </p:nvPr>
        </p:nvSpPr>
        <p:spPr>
          <a:xfrm>
            <a:off x="443346" y="2504512"/>
            <a:ext cx="7474527" cy="4012175"/>
          </a:xfrm>
        </p:spPr>
        <p:txBody>
          <a:bodyPr/>
          <a:lstStyle/>
          <a:p>
            <a:pPr lvl="0">
              <a:spcBef>
                <a:spcPts val="1001"/>
              </a:spcBef>
              <a:buNone/>
            </a:pPr>
            <a:r>
              <a:rPr lang="fr-FR" dirty="0" smtClean="0"/>
              <a:t>- Une </a:t>
            </a:r>
            <a:r>
              <a:rPr lang="fr-FR" dirty="0"/>
              <a:t>volonté d'écrire et de partager ce qui est fait </a:t>
            </a:r>
            <a:r>
              <a:rPr lang="fr-FR" dirty="0" smtClean="0"/>
              <a:t>dans l'établissement</a:t>
            </a:r>
          </a:p>
          <a:p>
            <a:pPr lvl="0">
              <a:spcBef>
                <a:spcPts val="1001"/>
              </a:spcBef>
              <a:buFont typeface="Arial" pitchFamily="32"/>
              <a:buChar char="•"/>
            </a:pPr>
            <a:endParaRPr lang="fr-FR" dirty="0"/>
          </a:p>
          <a:p>
            <a:pPr lvl="0">
              <a:spcBef>
                <a:spcPts val="1001"/>
              </a:spcBef>
              <a:buFont typeface="Arial" pitchFamily="32"/>
              <a:buChar char="•"/>
            </a:pPr>
            <a:endParaRPr lang="fr-FR" dirty="0"/>
          </a:p>
          <a:p>
            <a:pPr lvl="0">
              <a:spcBef>
                <a:spcPts val="1001"/>
              </a:spcBef>
              <a:buNone/>
            </a:pPr>
            <a:r>
              <a:rPr lang="fr-FR" dirty="0" smtClean="0"/>
              <a:t>- Communiquer </a:t>
            </a:r>
            <a:r>
              <a:rPr lang="fr-FR" dirty="0"/>
              <a:t>en interne et en externe nos actions et nos bilans</a:t>
            </a:r>
          </a:p>
          <a:p>
            <a:pPr lvl="0">
              <a:spcBef>
                <a:spcPts val="1001"/>
              </a:spcBef>
              <a:buFont typeface="Arial" pitchFamily="32"/>
              <a:buChar char="•"/>
            </a:pPr>
            <a:endParaRPr lang="fr-FR" dirty="0"/>
          </a:p>
        </p:txBody>
      </p:sp>
      <p:sp>
        <p:nvSpPr>
          <p:cNvPr id="5" name="Espace réservé du numéro de diapositive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150AB3D5-0B86-4440-8C5F-9256BBBA8B08}" type="slidenum">
              <a:t>31</a:t>
            </a:fld>
            <a:endParaRPr lang="fr-FR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4" name="Espace réservé du contenu 5"/>
          <p:cNvSpPr txBox="1">
            <a:spLocks noGrp="1"/>
          </p:cNvSpPr>
          <p:nvPr>
            <p:ph type="body" idx="4294967295"/>
          </p:nvPr>
        </p:nvSpPr>
        <p:spPr>
          <a:xfrm rot="20400">
            <a:off x="6776605" y="3479234"/>
            <a:ext cx="5181600" cy="1016000"/>
          </a:xfrm>
        </p:spPr>
        <p:txBody>
          <a:bodyPr/>
          <a:lstStyle/>
          <a:p>
            <a:pPr lvl="0">
              <a:buNone/>
            </a:pPr>
            <a:r>
              <a:rPr lang="fr-FR" b="1" dirty="0"/>
              <a:t>Système supra documentaire</a:t>
            </a:r>
          </a:p>
        </p:txBody>
      </p:sp>
    </p:spTree>
    <p:extLst>
      <p:ext uri="{BB962C8B-B14F-4D97-AF65-F5344CB8AC3E}">
        <p14:creationId xmlns:p14="http://schemas.microsoft.com/office/powerpoint/2010/main" val="12949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>
            <a:normAutofit/>
          </a:bodyPr>
          <a:lstStyle/>
          <a:p>
            <a:pPr lvl="0" algn="ctr"/>
            <a:r>
              <a:rPr lang="fr-FR" dirty="0"/>
              <a:t>Les moyens et les outils opérationnels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fr-FR"/>
              <a:t>Réunions d'information en AG. Explicitation des enjeux de la démarche</a:t>
            </a:r>
          </a:p>
          <a:p>
            <a:pPr lvl="0"/>
            <a:r>
              <a:rPr lang="fr-FR"/>
              <a:t>Constitution de groupes de travail à partir d'un choix collectif sur des problématiques partagées</a:t>
            </a:r>
          </a:p>
          <a:p>
            <a:pPr lvl="0"/>
            <a:r>
              <a:rPr lang="fr-FR"/>
              <a:t>Elaboration d'un diagnostic partagé</a:t>
            </a:r>
          </a:p>
          <a:p>
            <a:pPr lvl="0"/>
            <a:r>
              <a:rPr lang="fr-FR"/>
              <a:t>Questionnement et élaboration d'indicateurs fiables, mesurables et pertinents</a:t>
            </a:r>
          </a:p>
          <a:p>
            <a:pPr lvl="0"/>
            <a:r>
              <a:rPr lang="fr-FR"/>
              <a:t>Constitution d'un groupe qualité diversifié</a:t>
            </a:r>
          </a:p>
        </p:txBody>
      </p:sp>
    </p:spTree>
    <p:extLst>
      <p:ext uri="{BB962C8B-B14F-4D97-AF65-F5344CB8AC3E}">
        <p14:creationId xmlns:p14="http://schemas.microsoft.com/office/powerpoint/2010/main" val="271011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2815156" y="0"/>
            <a:ext cx="7810761" cy="1325563"/>
          </a:xfrm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fr-FR" sz="4000" dirty="0"/>
              <a:t>Quelques éléments opérationnels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439531"/>
              </p:ext>
            </p:extLst>
          </p:nvPr>
        </p:nvGraphicFramePr>
        <p:xfrm>
          <a:off x="3804670" y="2107511"/>
          <a:ext cx="4312752" cy="4435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0495">
                  <a:extLst>
                    <a:ext uri="{9D8B030D-6E8A-4147-A177-3AD203B41FA5}">
                      <a16:colId xmlns:a16="http://schemas.microsoft.com/office/drawing/2014/main" val="2319525235"/>
                    </a:ext>
                  </a:extLst>
                </a:gridCol>
                <a:gridCol w="2234650">
                  <a:extLst>
                    <a:ext uri="{9D8B030D-6E8A-4147-A177-3AD203B41FA5}">
                      <a16:colId xmlns:a16="http://schemas.microsoft.com/office/drawing/2014/main" val="3074166140"/>
                    </a:ext>
                  </a:extLst>
                </a:gridCol>
                <a:gridCol w="517607">
                  <a:extLst>
                    <a:ext uri="{9D8B030D-6E8A-4147-A177-3AD203B41FA5}">
                      <a16:colId xmlns:a16="http://schemas.microsoft.com/office/drawing/2014/main" val="2724500733"/>
                    </a:ext>
                  </a:extLst>
                </a:gridCol>
              </a:tblGrid>
              <a:tr h="216806">
                <a:tc>
                  <a:txBody>
                    <a:bodyPr/>
                    <a:lstStyle/>
                    <a:p>
                      <a:pPr marL="1143000" lvl="2" indent="-22860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"/>
                      </a:pPr>
                      <a:r>
                        <a:rPr lang="fr-FR" sz="600" dirty="0">
                          <a:effectLst/>
                        </a:rPr>
                        <a:t>Procédures</a:t>
                      </a:r>
                      <a:endParaRPr lang="fr-FR" sz="6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 marL="1143000" lvl="2" indent="-22860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"/>
                      </a:pPr>
                      <a:r>
                        <a:rPr lang="fr-FR" sz="600" dirty="0">
                          <a:effectLst/>
                        </a:rPr>
                        <a:t>Enregistrements</a:t>
                      </a:r>
                      <a:endParaRPr lang="fr-FR" sz="6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Date archivage 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extLst>
                  <a:ext uri="{0D108BD9-81ED-4DB2-BD59-A6C34878D82A}">
                    <a16:rowId xmlns:a16="http://schemas.microsoft.com/office/drawing/2014/main" val="4244407150"/>
                  </a:ext>
                </a:extLst>
              </a:tr>
              <a:tr h="111023">
                <a:tc>
                  <a:txBody>
                    <a:bodyPr/>
                    <a:lstStyle/>
                    <a:p>
                      <a:pPr marL="742950" lvl="1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"/>
                      </a:pPr>
                      <a:r>
                        <a:rPr lang="fr-FR" sz="600">
                          <a:effectLst/>
                        </a:rPr>
                        <a:t>Planification</a:t>
                      </a:r>
                      <a:endParaRPr lang="fr-FR" sz="6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extLst>
                  <a:ext uri="{0D108BD9-81ED-4DB2-BD59-A6C34878D82A}">
                    <a16:rowId xmlns:a16="http://schemas.microsoft.com/office/drawing/2014/main" val="4162641229"/>
                  </a:ext>
                </a:extLst>
              </a:tr>
              <a:tr h="222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P1 Identification des fiches thématiques.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E1.1 Relevé de l'ensemble des fiches thématiques du programme QualEduc et des indicateurs 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extLst>
                  <a:ext uri="{0D108BD9-81ED-4DB2-BD59-A6C34878D82A}">
                    <a16:rowId xmlns:a16="http://schemas.microsoft.com/office/drawing/2014/main" val="1614250276"/>
                  </a:ext>
                </a:extLst>
              </a:tr>
              <a:tr h="666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P2 Mise à jour des exigences légales, institutionnelles et autres.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E2.1 Projet d'établissement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E2.2 Contrat d'objectifs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E2.3 Label lycée des métiers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E2.4 Campus des métiers.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E2.5 Commandes institutionnelles / Directives académiques ou ministérielles.</a:t>
                      </a:r>
                      <a:endParaRPr lang="fr-F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extLst>
                  <a:ext uri="{0D108BD9-81ED-4DB2-BD59-A6C34878D82A}">
                    <a16:rowId xmlns:a16="http://schemas.microsoft.com/office/drawing/2014/main" val="2597075896"/>
                  </a:ext>
                </a:extLst>
              </a:tr>
              <a:tr h="185834">
                <a:tc>
                  <a:txBody>
                    <a:bodyPr/>
                    <a:lstStyle/>
                    <a:p>
                      <a:pPr marL="742950" lvl="1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"/>
                      </a:pPr>
                      <a:r>
                        <a:rPr lang="fr-FR" sz="600">
                          <a:effectLst/>
                        </a:rPr>
                        <a:t>Mise en œuvre et fonctionnement</a:t>
                      </a:r>
                      <a:endParaRPr lang="fr-FR" sz="6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extLst>
                  <a:ext uri="{0D108BD9-81ED-4DB2-BD59-A6C34878D82A}">
                    <a16:rowId xmlns:a16="http://schemas.microsoft.com/office/drawing/2014/main" val="1016013621"/>
                  </a:ext>
                </a:extLst>
              </a:tr>
              <a:tr h="888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P3 Formation, sensibilisation et communication</a:t>
                      </a:r>
                      <a:endParaRPr lang="fr-F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E3.1 Evaluation des besoins en formation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E3.2 Actions de formation du personnel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E3.3 Compte rendu des commissions permanentes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E3.3 Diffusion de l'information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700" dirty="0">
                          <a:effectLst/>
                        </a:rPr>
                        <a:t>E3.4 Compte rendu des Conseils d'administration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E3.5 Communication interne/externe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700" dirty="0">
                          <a:effectLst/>
                        </a:rPr>
                        <a:t>E3.6 Groupes de travail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extLst>
                  <a:ext uri="{0D108BD9-81ED-4DB2-BD59-A6C34878D82A}">
                    <a16:rowId xmlns:a16="http://schemas.microsoft.com/office/drawing/2014/main" val="765468295"/>
                  </a:ext>
                </a:extLst>
              </a:tr>
              <a:tr h="444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P4 Gestion documentaire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E4.1 Liste des documents du référentiel QualEduc.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E4.2 Liste des procédures et des enregistrements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E4.3 Le contexte européen et les enjeux nationaux du dispositif.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extLst>
                  <a:ext uri="{0D108BD9-81ED-4DB2-BD59-A6C34878D82A}">
                    <a16:rowId xmlns:a16="http://schemas.microsoft.com/office/drawing/2014/main" val="2726210345"/>
                  </a:ext>
                </a:extLst>
              </a:tr>
              <a:tr h="555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P5 Maîtrise opérationnelle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700" dirty="0">
                          <a:effectLst/>
                        </a:rPr>
                        <a:t>E5.1 Guide d'auto-évaluation et fiches </a:t>
                      </a:r>
                      <a:r>
                        <a:rPr lang="fr-FR" sz="700" dirty="0" err="1">
                          <a:effectLst/>
                        </a:rPr>
                        <a:t>Qualéduc</a:t>
                      </a:r>
                      <a:r>
                        <a:rPr lang="fr-FR" sz="700" dirty="0">
                          <a:effectLst/>
                        </a:rPr>
                        <a:t> correspondantes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700" dirty="0">
                          <a:effectLst/>
                        </a:rPr>
                        <a:t>E5.2 Planification des actions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E5.3 Structure et responsabilités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E5.4 Fiche de suivi d’actions</a:t>
                      </a:r>
                      <a:endParaRPr lang="fr-F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extLst>
                  <a:ext uri="{0D108BD9-81ED-4DB2-BD59-A6C34878D82A}">
                    <a16:rowId xmlns:a16="http://schemas.microsoft.com/office/drawing/2014/main" val="392388051"/>
                  </a:ext>
                </a:extLst>
              </a:tr>
              <a:tr h="111023">
                <a:tc>
                  <a:txBody>
                    <a:bodyPr/>
                    <a:lstStyle/>
                    <a:p>
                      <a:pPr marL="742950" lvl="1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"/>
                      </a:pPr>
                      <a:r>
                        <a:rPr lang="fr-FR" sz="600">
                          <a:effectLst/>
                        </a:rPr>
                        <a:t>Contrôle</a:t>
                      </a:r>
                      <a:endParaRPr lang="fr-FR" sz="6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extLst>
                  <a:ext uri="{0D108BD9-81ED-4DB2-BD59-A6C34878D82A}">
                    <a16:rowId xmlns:a16="http://schemas.microsoft.com/office/drawing/2014/main" val="2948795598"/>
                  </a:ext>
                </a:extLst>
              </a:tr>
              <a:tr h="591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P6 Surveillance et mesurage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E6.1 Suivi des indicateurs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E6.2 Relevé des différents thèmes du programme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E6.3 Fiches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Janvier 2017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extLst>
                  <a:ext uri="{0D108BD9-81ED-4DB2-BD59-A6C34878D82A}">
                    <a16:rowId xmlns:a16="http://schemas.microsoft.com/office/drawing/2014/main" val="104598394"/>
                  </a:ext>
                </a:extLst>
              </a:tr>
              <a:tr h="333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P7 Gestion des non conformités et actions correctives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E7.1 Fiches bilans des objectifs non atteints.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700">
                          <a:effectLst/>
                        </a:rPr>
                        <a:t>E7.2 Démarches préventives menées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700">
                          <a:effectLst/>
                        </a:rPr>
                        <a:t>E7.3 Démarches correctives menées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extLst>
                  <a:ext uri="{0D108BD9-81ED-4DB2-BD59-A6C34878D82A}">
                    <a16:rowId xmlns:a16="http://schemas.microsoft.com/office/drawing/2014/main" val="3702281495"/>
                  </a:ext>
                </a:extLst>
              </a:tr>
              <a:tr h="111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56" marR="26556" marT="0" marB="0"/>
                </a:tc>
                <a:extLst>
                  <a:ext uri="{0D108BD9-81ED-4DB2-BD59-A6C34878D82A}">
                    <a16:rowId xmlns:a16="http://schemas.microsoft.com/office/drawing/2014/main" val="2083516401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024828"/>
              </p:ext>
            </p:extLst>
          </p:nvPr>
        </p:nvGraphicFramePr>
        <p:xfrm>
          <a:off x="4766960" y="977981"/>
          <a:ext cx="7132405" cy="206471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854288">
                  <a:extLst>
                    <a:ext uri="{9D8B030D-6E8A-4147-A177-3AD203B41FA5}">
                      <a16:colId xmlns:a16="http://schemas.microsoft.com/office/drawing/2014/main" val="272033655"/>
                    </a:ext>
                  </a:extLst>
                </a:gridCol>
                <a:gridCol w="971499">
                  <a:extLst>
                    <a:ext uri="{9D8B030D-6E8A-4147-A177-3AD203B41FA5}">
                      <a16:colId xmlns:a16="http://schemas.microsoft.com/office/drawing/2014/main" val="2661799989"/>
                    </a:ext>
                  </a:extLst>
                </a:gridCol>
                <a:gridCol w="850344">
                  <a:extLst>
                    <a:ext uri="{9D8B030D-6E8A-4147-A177-3AD203B41FA5}">
                      <a16:colId xmlns:a16="http://schemas.microsoft.com/office/drawing/2014/main" val="3485293881"/>
                    </a:ext>
                  </a:extLst>
                </a:gridCol>
                <a:gridCol w="1509092">
                  <a:extLst>
                    <a:ext uri="{9D8B030D-6E8A-4147-A177-3AD203B41FA5}">
                      <a16:colId xmlns:a16="http://schemas.microsoft.com/office/drawing/2014/main" val="378420543"/>
                    </a:ext>
                  </a:extLst>
                </a:gridCol>
                <a:gridCol w="1018271">
                  <a:extLst>
                    <a:ext uri="{9D8B030D-6E8A-4147-A177-3AD203B41FA5}">
                      <a16:colId xmlns:a16="http://schemas.microsoft.com/office/drawing/2014/main" val="2940796699"/>
                    </a:ext>
                  </a:extLst>
                </a:gridCol>
                <a:gridCol w="1928911">
                  <a:extLst>
                    <a:ext uri="{9D8B030D-6E8A-4147-A177-3AD203B41FA5}">
                      <a16:colId xmlns:a16="http://schemas.microsoft.com/office/drawing/2014/main" val="2755939434"/>
                    </a:ext>
                  </a:extLst>
                </a:gridCol>
              </a:tblGrid>
              <a:tr h="357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Domaine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46" marR="39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Aspects concerné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46" marR="39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Objectifs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46" marR="39446" marT="0" marB="0"/>
                </a:tc>
                <a:tc>
                  <a:txBody>
                    <a:bodyPr/>
                    <a:lstStyle/>
                    <a:p>
                      <a:pPr marL="914400" lvl="2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900" dirty="0" smtClean="0">
                          <a:effectLst/>
                        </a:rPr>
                        <a:t>Cibles</a:t>
                      </a:r>
                      <a:endParaRPr lang="fr-FR" sz="9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446" marR="394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Indicateur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46" marR="39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Actions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46" marR="39446" marT="0" marB="0"/>
                </a:tc>
                <a:extLst>
                  <a:ext uri="{0D108BD9-81ED-4DB2-BD59-A6C34878D82A}">
                    <a16:rowId xmlns:a16="http://schemas.microsoft.com/office/drawing/2014/main" val="3577298182"/>
                  </a:ext>
                </a:extLst>
              </a:tr>
              <a:tr h="83851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"/>
                      </a:pPr>
                      <a:r>
                        <a:rPr lang="fr-FR" sz="900" kern="0" dirty="0">
                          <a:effectLst/>
                        </a:rPr>
                        <a:t>Devenir des apprenants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46" marR="39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Résultats aux examens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46" marR="39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- Augmenter les résultats au CAP MBC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46" marR="39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-100% de réussite à l'horizon 2018/2019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46" marR="39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- Taux de réussite en juin 2019 de 100%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46" marR="39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- Améliorer l'accueil de ces élèves en classe et à l'internat afin de prévenir tout décrochage. 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46" marR="39446" marT="0" marB="0"/>
                </a:tc>
                <a:extLst>
                  <a:ext uri="{0D108BD9-81ED-4DB2-BD59-A6C34878D82A}">
                    <a16:rowId xmlns:a16="http://schemas.microsoft.com/office/drawing/2014/main" val="210848392"/>
                  </a:ext>
                </a:extLst>
              </a:tr>
              <a:tr h="83851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"/>
                      </a:pPr>
                      <a:r>
                        <a:rPr lang="fr-FR" sz="900" kern="0">
                          <a:effectLst/>
                        </a:rPr>
                        <a:t>Devenir des apprenants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46" marR="39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Résultats aux examens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46" marR="39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- Augmenter les résultats au CAP TCRM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46" marR="39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-100% de réussite à l'horizon 2018/2019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46" marR="39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- Taux de réussite en juin 2019 de 100%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46" marR="39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- Améliorer l'accueil de ces élèves en classe et à l'internat afin de prévenir tout décrochage. 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46" marR="39446" marT="0" marB="0"/>
                </a:tc>
                <a:extLst>
                  <a:ext uri="{0D108BD9-81ED-4DB2-BD59-A6C34878D82A}">
                    <a16:rowId xmlns:a16="http://schemas.microsoft.com/office/drawing/2014/main" val="1043438535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052554"/>
              </p:ext>
            </p:extLst>
          </p:nvPr>
        </p:nvGraphicFramePr>
        <p:xfrm>
          <a:off x="496697" y="1232045"/>
          <a:ext cx="3196141" cy="4373682"/>
        </p:xfrm>
        <a:graphic>
          <a:graphicData uri="http://schemas.openxmlformats.org/drawingml/2006/table">
            <a:tbl>
              <a:tblPr/>
              <a:tblGrid>
                <a:gridCol w="3196141">
                  <a:extLst>
                    <a:ext uri="{9D8B030D-6E8A-4147-A177-3AD203B41FA5}">
                      <a16:colId xmlns:a16="http://schemas.microsoft.com/office/drawing/2014/main" val="3046067433"/>
                    </a:ext>
                  </a:extLst>
                </a:gridCol>
              </a:tblGrid>
              <a:tr h="966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i="1" kern="150"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 </a:t>
                      </a:r>
                      <a:endParaRPr lang="fr-FR" sz="600" kern="15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</a:txBody>
                  <a:tcPr marL="34398" marR="343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56907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kern="150" dirty="0">
                          <a:solidFill>
                            <a:srgbClr val="951B81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 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</a:txBody>
                  <a:tcPr marL="34398" marR="343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1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36969"/>
                  </a:ext>
                </a:extLst>
              </a:tr>
              <a:tr h="228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" b="1" kern="150" dirty="0">
                          <a:solidFill>
                            <a:srgbClr val="951B81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 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kern="150" dirty="0">
                          <a:solidFill>
                            <a:srgbClr val="951B81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fr-FR" sz="700" b="1" kern="150" dirty="0">
                          <a:solidFill>
                            <a:srgbClr val="951B81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 Plan</a:t>
                      </a:r>
                      <a:r>
                        <a:rPr lang="fr-FR" sz="1100" b="1" kern="150" dirty="0">
                          <a:solidFill>
                            <a:srgbClr val="951B81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 Planifier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</a:txBody>
                  <a:tcPr marL="34398" marR="34398" marT="0" marB="0">
                    <a:lnL w="28575" cap="flat" cmpd="sng" algn="ctr">
                      <a:solidFill>
                        <a:srgbClr val="951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51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51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51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315912"/>
                  </a:ext>
                </a:extLst>
              </a:tr>
              <a:tr h="1063660">
                <a:tc>
                  <a:txBody>
                    <a:bodyPr/>
                    <a:lstStyle/>
                    <a:p>
                      <a:pPr marL="342900" marR="3937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fr-FR" sz="500" kern="150" dirty="0"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Existe-t-il des partenariats actifs avec des partenaires et entreprises étrangères qui permettraient l’accueil d’élèves en PFMP,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  <a:p>
                      <a:pPr marL="342900" marR="3937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fr-FR" sz="500" kern="150" dirty="0"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Les mobilités d’élèves sont-elles suffisantes ? encouragées ? valorisées ?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  <a:p>
                      <a:pPr marL="342900" marR="3937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fr-FR" sz="500" kern="150" dirty="0"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Existe-t-il au sein de l’établissement un référent pour les actions européennes et internationales pour favoriser les échanges ?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  <a:p>
                      <a:pPr marL="342900" marR="3937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fr-FR" sz="500" kern="150" dirty="0"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Les élèves passent-ils l’épreuve de mobilité ?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  <a:p>
                      <a:pPr marL="342900" marR="3937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fr-FR" sz="500" kern="150" dirty="0"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Des mobilités d’enseignants sont-elles réalisées dans le cadre de différents programmes ?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  <a:p>
                      <a:pPr marL="342900" marR="3937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fr-FR" sz="500" kern="150" dirty="0"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Projet établissement : Former des citoyens capables d’évoluer dans une dynamique internationale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  <a:p>
                      <a:pPr marL="342900" marR="3937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fr-FR" sz="500" kern="150" dirty="0"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L’offre de découverte d’autres pays est-elle suffisante ?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  <a:p>
                      <a:pPr marL="342900" marR="3937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fr-FR" sz="500" kern="150" dirty="0"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Les langues étrangères sont-elles utilisées dans le cadre de la bi qualification ?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  <a:p>
                      <a:pPr marL="342900" marR="3937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fr-FR" sz="500" kern="150" dirty="0"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La communication sur les projets internationaux est-elle optimale ?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  <a:p>
                      <a:pPr marR="393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kern="150" dirty="0"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4398" marR="34398" marT="0" marB="0">
                    <a:lnL w="28575" cap="flat" cmpd="sng" algn="ctr">
                      <a:solidFill>
                        <a:srgbClr val="951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51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51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51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777635"/>
                  </a:ext>
                </a:extLst>
              </a:tr>
              <a:tr h="87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b="1" kern="150">
                          <a:solidFill>
                            <a:srgbClr val="2AAC66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Nte ?</a:t>
                      </a:r>
                      <a:endParaRPr lang="fr-FR" sz="600" kern="15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</a:txBody>
                  <a:tcPr marL="34398" marR="3439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1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AA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249521"/>
                  </a:ext>
                </a:extLst>
              </a:tr>
              <a:tr h="228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" b="1" kern="150">
                          <a:solidFill>
                            <a:srgbClr val="2AAC66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 </a:t>
                      </a:r>
                      <a:endParaRPr lang="fr-FR" sz="600" kern="15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kern="150">
                          <a:solidFill>
                            <a:srgbClr val="2AAC66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fr-FR" sz="700" b="1" kern="150">
                          <a:solidFill>
                            <a:srgbClr val="2AAC66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 Do  </a:t>
                      </a:r>
                      <a:r>
                        <a:rPr lang="fr-FR" sz="1100" b="1" kern="150">
                          <a:solidFill>
                            <a:srgbClr val="2AAC66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Mettre en œuvre</a:t>
                      </a:r>
                      <a:endParaRPr lang="fr-FR" sz="600" kern="15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</a:txBody>
                  <a:tcPr marL="34398" marR="34398" marT="0" marB="0">
                    <a:lnL w="28575" cap="flat" cmpd="sng" algn="ctr">
                      <a:solidFill>
                        <a:srgbClr val="2AA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AA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AA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AA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218675"/>
                  </a:ext>
                </a:extLst>
              </a:tr>
              <a:tr h="25492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</a:pPr>
                      <a:r>
                        <a:rPr lang="fr-FR" sz="500" kern="15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PFMP à l’étranger (Vallée 5) : Sicile, Roumanie, Irlande, Angleterre, Suède à renforcer</a:t>
                      </a:r>
                      <a:endParaRPr lang="fr-FR" sz="600" kern="15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</a:pPr>
                      <a:r>
                        <a:rPr lang="fr-FR" sz="500" kern="15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Faire participer tous les professeurs + DDFPT (visite de stage + mobilité)</a:t>
                      </a:r>
                      <a:endParaRPr lang="fr-FR" sz="600" kern="15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kern="150" dirty="0"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Cours de ski en anglais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</a:pPr>
                      <a:r>
                        <a:rPr lang="fr-FR" sz="500" kern="15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Accompagnement montagne en anglais</a:t>
                      </a:r>
                      <a:endParaRPr lang="fr-FR" sz="600" kern="15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</a:pPr>
                      <a:r>
                        <a:rPr lang="fr-FR" sz="500" kern="15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Mention « européenne » sur le site internet (ERASMUS+, nom des partenaires, label &amp; drapeau européen)</a:t>
                      </a:r>
                      <a:endParaRPr lang="fr-FR" sz="600" kern="15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</a:pPr>
                      <a:r>
                        <a:rPr lang="fr-FR" sz="500" kern="15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 européenne</a:t>
                      </a:r>
                      <a:endParaRPr lang="fr-FR" sz="600" kern="15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</a:pPr>
                      <a:r>
                        <a:rPr lang="fr-FR" sz="500" kern="15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Utiliser les témoignages publiés sur la plateforme « Pénélope »</a:t>
                      </a:r>
                      <a:endParaRPr lang="fr-FR" sz="600" kern="15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</a:pPr>
                      <a:r>
                        <a:rPr lang="fr-FR" sz="500" kern="15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faire connaître grâce à la plateforme « Pénélope »</a:t>
                      </a:r>
                      <a:endParaRPr lang="fr-FR" sz="600" kern="15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</a:pPr>
                      <a:r>
                        <a:rPr lang="fr-FR" sz="500" kern="15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Organiser un échange avec un LP du sud de l’Italie sur les axes du sport et des langues (sports </a:t>
                      </a:r>
                      <a:r>
                        <a:rPr lang="fr-FR" sz="500" kern="150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APPN montagne</a:t>
                      </a:r>
                      <a:r>
                        <a:rPr lang="fr-FR" sz="500" kern="15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contre sports </a:t>
                      </a:r>
                      <a:r>
                        <a:rPr lang="fr-FR" sz="500" kern="150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APPN aquatiques</a:t>
                      </a:r>
                      <a:r>
                        <a:rPr lang="fr-FR" sz="500" kern="15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fr-FR" sz="600" kern="15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</a:pPr>
                      <a:r>
                        <a:rPr lang="fr-FR" sz="500" kern="15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Souscrire un abonnement à la presse internationale (CDI)</a:t>
                      </a:r>
                      <a:endParaRPr lang="fr-FR" sz="600" kern="15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</a:pPr>
                      <a:r>
                        <a:rPr lang="fr-FR" sz="500" kern="15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Référent pour les projets : M. Bassani, M. Damas, M. </a:t>
                      </a:r>
                      <a:r>
                        <a:rPr lang="fr-FR" sz="500" kern="150" dirty="0" err="1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Prach</a:t>
                      </a:r>
                      <a:endParaRPr lang="fr-FR" sz="600" kern="15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</a:pPr>
                      <a:r>
                        <a:rPr lang="fr-FR" sz="500" kern="15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Financements des actions : Explora (bourse régionale), ERASMUS + (bourse européenne)</a:t>
                      </a:r>
                      <a:endParaRPr lang="fr-FR" sz="600" kern="15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</a:pPr>
                      <a:r>
                        <a:rPr lang="fr-FR" sz="500" kern="15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Présence d’un assistant de langues vivantes chaque année</a:t>
                      </a:r>
                      <a:endParaRPr lang="fr-FR" sz="600" kern="15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</a:pPr>
                      <a:r>
                        <a:rPr lang="fr-FR" sz="500" kern="15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moyens de communications utilisés sont l’E-mail + téléphone + courrier postal</a:t>
                      </a:r>
                      <a:endParaRPr lang="fr-FR" sz="600" kern="15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</a:pPr>
                      <a:r>
                        <a:rPr lang="fr-FR" sz="500" kern="15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Chantiers écoles en Italie</a:t>
                      </a:r>
                      <a:endParaRPr lang="fr-FR" sz="600" kern="15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</a:pPr>
                      <a:r>
                        <a:rPr lang="fr-FR" sz="500" kern="15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Utiliser le site internet du LP pour communiquer</a:t>
                      </a:r>
                      <a:endParaRPr lang="fr-FR" sz="600" kern="15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1910" marR="393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kern="150" dirty="0"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 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  <a:p>
                      <a:pPr marL="571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7150" marR="393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kern="150" dirty="0"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 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  <a:p>
                      <a:pPr marL="57150" marR="393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kern="150" dirty="0"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 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  <a:p>
                      <a:pPr marL="57150" marR="393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kern="150" dirty="0"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 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  <a:p>
                      <a:pPr marL="57150" marR="393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kern="150" dirty="0"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 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  <a:p>
                      <a:pPr marL="57150" marR="393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kern="150" dirty="0"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 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  <a:p>
                      <a:pPr marL="57150" marR="393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kern="150" dirty="0"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 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  <a:p>
                      <a:pPr marL="57150" marR="393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kern="150" dirty="0"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 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  <a:p>
                      <a:pPr marL="57150" marR="393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kern="150" dirty="0"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 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  <a:p>
                      <a:pPr marL="57150" marR="393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kern="150" dirty="0"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 </a:t>
                      </a:r>
                      <a:endParaRPr lang="fr-FR" sz="600" kern="150" dirty="0">
                        <a:effectLst/>
                        <a:latin typeface="Calibri" panose="020F0502020204030204" pitchFamily="34" charset="0"/>
                        <a:ea typeface="Arial Unicode MS"/>
                        <a:cs typeface="Calibri" panose="020F0502020204030204" pitchFamily="34" charset="0"/>
                      </a:endParaRPr>
                    </a:p>
                  </a:txBody>
                  <a:tcPr marL="34398" marR="34398" marT="0" marB="0">
                    <a:lnL w="28575" cap="flat" cmpd="sng" algn="ctr">
                      <a:solidFill>
                        <a:srgbClr val="2FA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A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AA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A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356603"/>
                  </a:ext>
                </a:extLst>
              </a:tr>
            </a:tbl>
          </a:graphicData>
        </a:graphic>
      </p:graphicFrame>
      <p:pic>
        <p:nvPicPr>
          <p:cNvPr id="1026" name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37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37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6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 noGrp="1"/>
          </p:cNvSpPr>
          <p:nvPr>
            <p:ph type="title"/>
          </p:nvPr>
        </p:nvSpPr>
        <p:spPr>
          <a:xfrm>
            <a:off x="838200" y="489817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fr-FR" dirty="0"/>
              <a:t>L'approche processus</a:t>
            </a:r>
          </a:p>
        </p:txBody>
      </p:sp>
      <p:sp>
        <p:nvSpPr>
          <p:cNvPr id="3" name="Espace réservé du numéro de diapositive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4F3026F3-537B-48A4-9648-B51C48F2D8C0}" type="slidenum">
              <a:t>34</a:t>
            </a:fld>
            <a:endParaRPr lang="fr-FR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684000" y="1879690"/>
            <a:ext cx="3744000" cy="1584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FFFF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Véhiculer les objectifs de manière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transversale</a:t>
            </a:r>
          </a:p>
        </p:txBody>
      </p:sp>
      <p:sp>
        <p:nvSpPr>
          <p:cNvPr id="5" name="Forme libre 4"/>
          <p:cNvSpPr/>
          <p:nvPr/>
        </p:nvSpPr>
        <p:spPr>
          <a:xfrm>
            <a:off x="2448000" y="4104000"/>
            <a:ext cx="216000" cy="86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000" y="5256000"/>
            <a:ext cx="3888000" cy="115200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Meilleure connaissance des rôles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de chacun</a:t>
            </a:r>
          </a:p>
        </p:txBody>
      </p:sp>
      <p:sp>
        <p:nvSpPr>
          <p:cNvPr id="7" name="Forme libre 6"/>
          <p:cNvSpPr/>
          <p:nvPr/>
        </p:nvSpPr>
        <p:spPr>
          <a:xfrm rot="1769400">
            <a:off x="4706876" y="3067854"/>
            <a:ext cx="1080000" cy="216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63999" y="1944000"/>
            <a:ext cx="2951999" cy="115200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Pilotage plus aisé de la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stratégie de l'établissement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7343999" y="3528000"/>
            <a:ext cx="3671999" cy="79200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Amélioration de la réactivité en cas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d'anomalie ou de situation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délicate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83999" y="5040000"/>
            <a:ext cx="3240000" cy="1007999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Mieux appréhender les finalités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de ses activités</a:t>
            </a:r>
          </a:p>
        </p:txBody>
      </p:sp>
      <p:sp>
        <p:nvSpPr>
          <p:cNvPr id="11" name="Forme libre 10"/>
          <p:cNvSpPr/>
          <p:nvPr/>
        </p:nvSpPr>
        <p:spPr>
          <a:xfrm rot="6146400">
            <a:off x="5803037" y="3900404"/>
            <a:ext cx="216000" cy="86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Forme libre 11"/>
          <p:cNvSpPr/>
          <p:nvPr/>
        </p:nvSpPr>
        <p:spPr>
          <a:xfrm rot="4257600">
            <a:off x="5399827" y="5199142"/>
            <a:ext cx="216000" cy="86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140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Sylvie </a:t>
            </a:r>
            <a:r>
              <a:rPr lang="fr-FR" dirty="0" smtClean="0"/>
              <a:t>Estève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chargée de mission école-entreprise</a:t>
            </a:r>
          </a:p>
          <a:p>
            <a:r>
              <a:rPr lang="fr-FR" dirty="0" smtClean="0"/>
              <a:t>DAFPIC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52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514" y="992212"/>
            <a:ext cx="11480800" cy="1325563"/>
          </a:xfrm>
        </p:spPr>
        <p:txBody>
          <a:bodyPr/>
          <a:lstStyle/>
          <a:p>
            <a:r>
              <a:rPr lang="fr-FR" dirty="0" smtClean="0"/>
              <a:t>La démarche Qualeduc dans une délégation du rectorat ? Contexte…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510971"/>
            <a:ext cx="10515600" cy="41656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DAET : CFA </a:t>
            </a:r>
            <a:r>
              <a:rPr lang="fr-FR" dirty="0">
                <a:solidFill>
                  <a:srgbClr val="7030A0"/>
                </a:solidFill>
              </a:rPr>
              <a:t>FIPAG, SAIA, DAVA, </a:t>
            </a:r>
            <a:r>
              <a:rPr lang="fr-FR" dirty="0" smtClean="0">
                <a:solidFill>
                  <a:srgbClr val="7030A0"/>
                </a:solidFill>
              </a:rPr>
              <a:t>MEE…</a:t>
            </a:r>
            <a:endParaRPr lang="fr-FR" dirty="0">
              <a:solidFill>
                <a:srgbClr val="7030A0"/>
              </a:solidFill>
            </a:endParaRPr>
          </a:p>
          <a:p>
            <a:pPr lvl="0"/>
            <a:r>
              <a:rPr lang="fr-FR" dirty="0" smtClean="0">
                <a:solidFill>
                  <a:srgbClr val="7030A0"/>
                </a:solidFill>
              </a:rPr>
              <a:t>Diversité des profils, turn-over </a:t>
            </a:r>
          </a:p>
          <a:p>
            <a:pPr lvl="0"/>
            <a:r>
              <a:rPr lang="fr-FR" dirty="0" smtClean="0">
                <a:solidFill>
                  <a:srgbClr val="7030A0"/>
                </a:solidFill>
              </a:rPr>
              <a:t>Des relations partenariales, de nombreux dispositifs </a:t>
            </a:r>
          </a:p>
          <a:p>
            <a:pPr lvl="1"/>
            <a:endParaRPr lang="fr-FR" dirty="0" smtClean="0">
              <a:solidFill>
                <a:srgbClr val="7030A0"/>
              </a:solidFill>
            </a:endParaRPr>
          </a:p>
          <a:p>
            <a:pPr marL="2743200" lvl="6" indent="0">
              <a:buNone/>
            </a:pPr>
            <a:r>
              <a:rPr lang="fr-FR" sz="2400" b="1" dirty="0" smtClean="0">
                <a:solidFill>
                  <a:srgbClr val="7030A0"/>
                </a:solidFill>
              </a:rPr>
              <a:t>Adaptation permanente</a:t>
            </a:r>
          </a:p>
          <a:p>
            <a:pPr lvl="1"/>
            <a:endParaRPr lang="fr-FR" dirty="0" smtClean="0">
              <a:solidFill>
                <a:srgbClr val="7030A0"/>
              </a:solidFill>
            </a:endParaRPr>
          </a:p>
          <a:p>
            <a:r>
              <a:rPr lang="fr-FR" dirty="0" smtClean="0">
                <a:solidFill>
                  <a:srgbClr val="7030A0"/>
                </a:solidFill>
              </a:rPr>
              <a:t>Implication dans les dispositifs Qualité (CMQ, Label Lycées des métiers, groupe ressource Qualeduc)</a:t>
            </a:r>
          </a:p>
          <a:p>
            <a:endParaRPr lang="fr-FR" dirty="0" smtClean="0">
              <a:solidFill>
                <a:srgbClr val="7030A0"/>
              </a:solidFill>
            </a:endParaRPr>
          </a:p>
          <a:p>
            <a:pPr marL="2743200" lvl="6" indent="0">
              <a:buNone/>
            </a:pPr>
            <a:r>
              <a:rPr lang="fr-FR" sz="2400" b="1" dirty="0" smtClean="0">
                <a:solidFill>
                  <a:srgbClr val="7030A0"/>
                </a:solidFill>
              </a:rPr>
              <a:t>Impérieuse nécessité !</a:t>
            </a:r>
          </a:p>
          <a:p>
            <a:endParaRPr lang="fr-FR" sz="24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36</a:t>
            </a:fld>
            <a:endParaRPr lang="fr-FR"/>
          </a:p>
        </p:txBody>
      </p:sp>
      <p:sp>
        <p:nvSpPr>
          <p:cNvPr id="5" name="Flèche courbée vers la droite 4"/>
          <p:cNvSpPr/>
          <p:nvPr/>
        </p:nvSpPr>
        <p:spPr>
          <a:xfrm>
            <a:off x="2603500" y="3966029"/>
            <a:ext cx="584200" cy="508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lèche courbée vers la droite 5"/>
          <p:cNvSpPr/>
          <p:nvPr/>
        </p:nvSpPr>
        <p:spPr>
          <a:xfrm>
            <a:off x="2601686" y="5889171"/>
            <a:ext cx="584200" cy="508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4" y="1108326"/>
            <a:ext cx="10515600" cy="1325563"/>
          </a:xfrm>
        </p:spPr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0772" y="2667512"/>
            <a:ext cx="10515600" cy="4012175"/>
          </a:xfrm>
        </p:spPr>
        <p:txBody>
          <a:bodyPr/>
          <a:lstStyle/>
          <a:p>
            <a:pPr lvl="1"/>
            <a:r>
              <a:rPr lang="fr-FR" sz="3600" dirty="0" smtClean="0">
                <a:solidFill>
                  <a:srgbClr val="961D82"/>
                </a:solidFill>
              </a:rPr>
              <a:t>Etre en cohérence avec nos missions</a:t>
            </a:r>
          </a:p>
          <a:p>
            <a:pPr lvl="1"/>
            <a:r>
              <a:rPr lang="fr-FR" sz="3600" dirty="0" smtClean="0">
                <a:solidFill>
                  <a:srgbClr val="961D82"/>
                </a:solidFill>
              </a:rPr>
              <a:t>Gagner en efficience </a:t>
            </a:r>
          </a:p>
          <a:p>
            <a:pPr lvl="1"/>
            <a:r>
              <a:rPr lang="fr-FR" sz="3600" dirty="0" smtClean="0">
                <a:solidFill>
                  <a:srgbClr val="961D82"/>
                </a:solidFill>
              </a:rPr>
              <a:t>Transversalité - Cohésion d’équipe</a:t>
            </a:r>
          </a:p>
          <a:p>
            <a:pPr lvl="2"/>
            <a:endParaRPr lang="fr-FR" sz="3200" dirty="0">
              <a:solidFill>
                <a:srgbClr val="961D82"/>
              </a:solidFill>
            </a:endParaRPr>
          </a:p>
          <a:p>
            <a:pPr marL="2286000" lvl="5" indent="0">
              <a:buNone/>
            </a:pPr>
            <a:r>
              <a:rPr lang="fr-FR" sz="4400" dirty="0" smtClean="0">
                <a:solidFill>
                  <a:srgbClr val="00B0F0"/>
                </a:solidFill>
              </a:rPr>
              <a:t>Pilotage</a:t>
            </a:r>
            <a:endParaRPr lang="fr-FR" sz="4400" dirty="0">
              <a:solidFill>
                <a:srgbClr val="00B0F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37</a:t>
            </a:fld>
            <a:endParaRPr lang="fr-FR"/>
          </a:p>
        </p:txBody>
      </p:sp>
      <p:sp>
        <p:nvSpPr>
          <p:cNvPr id="5" name="Flèche courbée vers la droite 4"/>
          <p:cNvSpPr/>
          <p:nvPr/>
        </p:nvSpPr>
        <p:spPr>
          <a:xfrm>
            <a:off x="2122714" y="4715329"/>
            <a:ext cx="939800" cy="584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Démarche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38</a:t>
            </a:fld>
            <a:endParaRPr lang="fr-FR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49" y="488081"/>
            <a:ext cx="3558721" cy="199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9500" y="2844800"/>
            <a:ext cx="10439400" cy="19389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fr-FR" sz="2000" dirty="0" smtClean="0">
                <a:solidFill>
                  <a:srgbClr val="0099CC"/>
                </a:solidFill>
              </a:rPr>
              <a:t>Quatre réunions (décembre à juillet)</a:t>
            </a:r>
          </a:p>
          <a:p>
            <a:r>
              <a:rPr lang="fr-FR" sz="2000" dirty="0" smtClean="0">
                <a:solidFill>
                  <a:srgbClr val="0099CC"/>
                </a:solidFill>
              </a:rPr>
              <a:t>	</a:t>
            </a:r>
          </a:p>
          <a:p>
            <a:r>
              <a:rPr lang="fr-FR" sz="2000" dirty="0" smtClean="0">
                <a:solidFill>
                  <a:srgbClr val="0099CC"/>
                </a:solidFill>
              </a:rPr>
              <a:t>Présentations, ateliers, </a:t>
            </a:r>
          </a:p>
          <a:p>
            <a:r>
              <a:rPr lang="fr-FR" sz="2000" dirty="0" smtClean="0">
                <a:solidFill>
                  <a:srgbClr val="0099CC"/>
                </a:solidFill>
              </a:rPr>
              <a:t>Brainstorming, hiérarchisation des idées</a:t>
            </a:r>
            <a:endParaRPr lang="fr-FR" sz="2000" dirty="0">
              <a:solidFill>
                <a:srgbClr val="0099CC"/>
              </a:solidFill>
            </a:endParaRPr>
          </a:p>
          <a:p>
            <a:endParaRPr lang="fr-FR" sz="2000" dirty="0" smtClean="0">
              <a:solidFill>
                <a:srgbClr val="0099CC"/>
              </a:solidFill>
            </a:endParaRPr>
          </a:p>
          <a:p>
            <a:endParaRPr lang="fr-FR" sz="2000" dirty="0">
              <a:solidFill>
                <a:srgbClr val="0099CC"/>
              </a:solidFill>
            </a:endParaRPr>
          </a:p>
          <a:p>
            <a:r>
              <a:rPr lang="fr-FR" sz="2000" dirty="0" smtClean="0">
                <a:solidFill>
                  <a:srgbClr val="0099CC"/>
                </a:solidFill>
              </a:rPr>
              <a:t>Démarche </a:t>
            </a:r>
            <a:r>
              <a:rPr lang="fr-FR" sz="2000" dirty="0">
                <a:solidFill>
                  <a:srgbClr val="0099CC"/>
                </a:solidFill>
              </a:rPr>
              <a:t>participative</a:t>
            </a:r>
          </a:p>
          <a:p>
            <a:r>
              <a:rPr lang="fr-FR" sz="2000" dirty="0">
                <a:solidFill>
                  <a:srgbClr val="0099CC"/>
                </a:solidFill>
              </a:rPr>
              <a:t>Formalisation des pratiques </a:t>
            </a:r>
          </a:p>
          <a:p>
            <a:r>
              <a:rPr lang="fr-FR" sz="2000" dirty="0" smtClean="0">
                <a:solidFill>
                  <a:srgbClr val="0099CC"/>
                </a:solidFill>
              </a:rPr>
              <a:t>Traçabilité</a:t>
            </a:r>
          </a:p>
          <a:p>
            <a:r>
              <a:rPr lang="fr-FR" sz="2000" dirty="0" smtClean="0">
                <a:solidFill>
                  <a:srgbClr val="0099CC"/>
                </a:solidFill>
              </a:rPr>
              <a:t>Amélioration continue</a:t>
            </a:r>
            <a:endParaRPr lang="fr-FR" sz="2000" dirty="0">
              <a:solidFill>
                <a:srgbClr val="0099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9573" y="1834634"/>
            <a:ext cx="4494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990099"/>
                </a:solidFill>
              </a:rPr>
              <a:t>Qualeduc / DAET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130629" y="4912449"/>
            <a:ext cx="12366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961D82"/>
                </a:solidFill>
              </a:rPr>
              <a:t>Convaincre, lever les freins, associer, fédérer, progresser  </a:t>
            </a:r>
          </a:p>
          <a:p>
            <a:r>
              <a:rPr lang="fr-FR" sz="4000" b="1" dirty="0">
                <a:solidFill>
                  <a:srgbClr val="961D82"/>
                </a:solidFill>
              </a:rPr>
              <a:t>	A</a:t>
            </a:r>
            <a:r>
              <a:rPr lang="fr-FR" sz="4000" b="1" dirty="0" smtClean="0">
                <a:solidFill>
                  <a:srgbClr val="961D82"/>
                </a:solidFill>
              </a:rPr>
              <a:t>xes prioritaires </a:t>
            </a:r>
            <a:endParaRPr lang="fr-FR" sz="4000" b="1" dirty="0">
              <a:solidFill>
                <a:srgbClr val="961D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1743" y="1406692"/>
            <a:ext cx="10839202" cy="1325563"/>
          </a:xfrm>
        </p:spPr>
        <p:txBody>
          <a:bodyPr>
            <a:normAutofit/>
          </a:bodyPr>
          <a:lstStyle/>
          <a:p>
            <a:r>
              <a:rPr lang="fr-FR" dirty="0"/>
              <a:t>Communication interne</a:t>
            </a:r>
            <a:br>
              <a:rPr lang="fr-FR" dirty="0"/>
            </a:br>
            <a:r>
              <a:rPr lang="fr-FR" dirty="0"/>
              <a:t>Ateliers –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3543" y="3064673"/>
            <a:ext cx="9274627" cy="2407213"/>
          </a:xfrm>
        </p:spPr>
        <p:txBody>
          <a:bodyPr>
            <a:normAutofit/>
          </a:bodyPr>
          <a:lstStyle/>
          <a:p>
            <a:pPr lvl="2"/>
            <a:r>
              <a:rPr lang="fr-FR" sz="3200" dirty="0">
                <a:solidFill>
                  <a:srgbClr val="961D82"/>
                </a:solidFill>
              </a:rPr>
              <a:t>Livret d’accueil </a:t>
            </a:r>
          </a:p>
          <a:p>
            <a:pPr lvl="2"/>
            <a:r>
              <a:rPr lang="fr-FR" sz="3200" dirty="0">
                <a:solidFill>
                  <a:srgbClr val="961D82"/>
                </a:solidFill>
              </a:rPr>
              <a:t>Modalités d’accueil et professionnalisation</a:t>
            </a:r>
          </a:p>
          <a:p>
            <a:pPr lvl="2"/>
            <a:r>
              <a:rPr lang="fr-FR" sz="3200" dirty="0">
                <a:solidFill>
                  <a:srgbClr val="961D82"/>
                </a:solidFill>
              </a:rPr>
              <a:t>Communiquer nos savoir-faire</a:t>
            </a:r>
            <a:endParaRPr lang="fr-FR" sz="2400" dirty="0">
              <a:solidFill>
                <a:srgbClr val="961D82"/>
              </a:solidFill>
            </a:endParaRPr>
          </a:p>
          <a:p>
            <a:pPr lvl="1"/>
            <a:endParaRPr lang="fr-FR" sz="3200" dirty="0" smtClean="0">
              <a:solidFill>
                <a:srgbClr val="00B05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39</a:t>
            </a:fld>
            <a:endParaRPr lang="fr-FR"/>
          </a:p>
        </p:txBody>
      </p:sp>
      <p:pic>
        <p:nvPicPr>
          <p:cNvPr id="1028" name="Picture 4" descr="Résultat de recherche d'images pour &quot;qualité bonhomm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4" y="263638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Qualéduc : </a:t>
            </a:r>
            <a:br>
              <a:rPr lang="fr-FR" dirty="0" smtClean="0"/>
            </a:br>
            <a:r>
              <a:rPr lang="fr-FR" dirty="0" smtClean="0"/>
              <a:t>Un enjeu national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722437"/>
          </a:xfrm>
        </p:spPr>
        <p:txBody>
          <a:bodyPr>
            <a:normAutofit fontScale="92500" lnSpcReduction="20000"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fr-FR" b="1" dirty="0" smtClean="0"/>
              <a:t>fondations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fr-FR" b="1" dirty="0" smtClean="0"/>
              <a:t>outil : scénario, guide et exemples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fr-FR" b="1" dirty="0" smtClean="0"/>
              <a:t>pilotage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fr-FR" b="1" dirty="0" smtClean="0"/>
              <a:t>ressources</a:t>
            </a:r>
            <a:endParaRPr lang="fr-FR" b="1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82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4657" y="1297011"/>
            <a:ext cx="10515600" cy="1325563"/>
          </a:xfrm>
        </p:spPr>
        <p:txBody>
          <a:bodyPr/>
          <a:lstStyle/>
          <a:p>
            <a:r>
              <a:rPr lang="fr-FR" dirty="0" smtClean="0"/>
              <a:t>Communication interne - Mots clés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859314"/>
            <a:ext cx="5181600" cy="331764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Trouver</a:t>
            </a:r>
            <a:r>
              <a:rPr lang="fr-FR" dirty="0">
                <a:solidFill>
                  <a:srgbClr val="7030A0"/>
                </a:solidFill>
              </a:rPr>
              <a:t>, traiter l’information</a:t>
            </a:r>
          </a:p>
          <a:p>
            <a:r>
              <a:rPr lang="fr-FR" dirty="0">
                <a:solidFill>
                  <a:srgbClr val="7030A0"/>
                </a:solidFill>
              </a:rPr>
              <a:t>Impliquer, favoriser les échanges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Construire </a:t>
            </a:r>
            <a:r>
              <a:rPr lang="fr-FR" dirty="0">
                <a:solidFill>
                  <a:srgbClr val="7030A0"/>
                </a:solidFill>
              </a:rPr>
              <a:t>une image positive</a:t>
            </a:r>
          </a:p>
          <a:p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801257"/>
            <a:ext cx="5181600" cy="337570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Mettre en commun un langage et une culture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Décloisonnement</a:t>
            </a:r>
            <a:r>
              <a:rPr lang="fr-FR" dirty="0">
                <a:solidFill>
                  <a:srgbClr val="7030A0"/>
                </a:solidFill>
              </a:rPr>
              <a:t>, interaction, convergences, cohésion, </a:t>
            </a:r>
            <a:r>
              <a:rPr lang="fr-FR" dirty="0" smtClean="0">
                <a:solidFill>
                  <a:srgbClr val="7030A0"/>
                </a:solidFill>
              </a:rPr>
              <a:t>complémentarité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5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maintenant … ?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7030A0"/>
                </a:solidFill>
              </a:rPr>
              <a:t> </a:t>
            </a:r>
            <a:r>
              <a:rPr lang="fr-FR" sz="4000" b="1" dirty="0" smtClean="0">
                <a:solidFill>
                  <a:srgbClr val="06B5C7"/>
                </a:solidFill>
              </a:rPr>
              <a:t>DAET / DAFCO 	</a:t>
            </a:r>
            <a:r>
              <a:rPr lang="fr-FR" sz="4000" b="1" dirty="0">
                <a:solidFill>
                  <a:srgbClr val="06B5C7"/>
                </a:solidFill>
              </a:rPr>
              <a:t> </a:t>
            </a:r>
            <a:r>
              <a:rPr lang="fr-FR" sz="4000" b="1" dirty="0" smtClean="0">
                <a:solidFill>
                  <a:srgbClr val="06B5C7"/>
                </a:solidFill>
              </a:rPr>
              <a:t>             DAFPIC</a:t>
            </a:r>
          </a:p>
          <a:p>
            <a:r>
              <a:rPr lang="fr-FR" sz="4000" b="1" dirty="0" smtClean="0">
                <a:solidFill>
                  <a:srgbClr val="06B5C7"/>
                </a:solidFill>
              </a:rPr>
              <a:t> Nouveaux visages       		Levier</a:t>
            </a:r>
          </a:p>
          <a:p>
            <a:pPr lvl="1"/>
            <a:endParaRPr lang="fr-FR" sz="3600" b="1" dirty="0">
              <a:solidFill>
                <a:srgbClr val="06B5C7"/>
              </a:solidFill>
            </a:endParaRPr>
          </a:p>
          <a:p>
            <a:pPr lvl="1"/>
            <a:r>
              <a:rPr lang="fr-FR" sz="3600" b="1" dirty="0" smtClean="0">
                <a:solidFill>
                  <a:srgbClr val="06B5C7"/>
                </a:solidFill>
              </a:rPr>
              <a:t>Conforter, élargir la démarche</a:t>
            </a:r>
          </a:p>
          <a:p>
            <a:pPr lvl="1"/>
            <a:r>
              <a:rPr lang="fr-FR" sz="3600" b="1" dirty="0" smtClean="0">
                <a:solidFill>
                  <a:srgbClr val="06B5C7"/>
                </a:solidFill>
              </a:rPr>
              <a:t>Séminaire DAFPIC :</a:t>
            </a:r>
            <a:r>
              <a:rPr lang="fr-FR" dirty="0">
                <a:solidFill>
                  <a:srgbClr val="961D82"/>
                </a:solidFill>
              </a:rPr>
              <a:t> </a:t>
            </a:r>
            <a:r>
              <a:rPr lang="fr-FR" sz="3600" b="1" dirty="0" smtClean="0">
                <a:solidFill>
                  <a:srgbClr val="961D82"/>
                </a:solidFill>
              </a:rPr>
              <a:t>Amélioration continue</a:t>
            </a:r>
            <a:endParaRPr lang="fr-FR" sz="3600" b="1" dirty="0">
              <a:solidFill>
                <a:srgbClr val="7030A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41</a:t>
            </a:fld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5992090" y="2258502"/>
            <a:ext cx="696191" cy="426027"/>
          </a:xfrm>
          <a:prstGeom prst="rightArrow">
            <a:avLst/>
          </a:prstGeom>
          <a:solidFill>
            <a:srgbClr val="06B5C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5992091" y="2937163"/>
            <a:ext cx="696191" cy="426027"/>
          </a:xfrm>
          <a:prstGeom prst="rightArrow">
            <a:avLst/>
          </a:prstGeom>
          <a:solidFill>
            <a:srgbClr val="06B5C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7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3686" y="1326040"/>
            <a:ext cx="10515600" cy="1325563"/>
          </a:xfrm>
        </p:spPr>
        <p:txBody>
          <a:bodyPr/>
          <a:lstStyle/>
          <a:p>
            <a:r>
              <a:rPr lang="fr-FR" dirty="0" smtClean="0"/>
              <a:t>Bilan - 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3600" dirty="0" smtClean="0">
              <a:solidFill>
                <a:srgbClr val="961D82"/>
              </a:solidFill>
            </a:endParaRPr>
          </a:p>
          <a:p>
            <a:r>
              <a:rPr lang="fr-FR" sz="3600" dirty="0">
                <a:solidFill>
                  <a:srgbClr val="961D82"/>
                </a:solidFill>
              </a:rPr>
              <a:t>D</a:t>
            </a:r>
            <a:r>
              <a:rPr lang="fr-FR" sz="3600" dirty="0" smtClean="0">
                <a:solidFill>
                  <a:srgbClr val="961D82"/>
                </a:solidFill>
              </a:rPr>
              <a:t>ynamique</a:t>
            </a:r>
          </a:p>
          <a:p>
            <a:r>
              <a:rPr lang="fr-FR" sz="3600" dirty="0" smtClean="0">
                <a:solidFill>
                  <a:srgbClr val="961D82"/>
                </a:solidFill>
              </a:rPr>
              <a:t>Temporalité</a:t>
            </a:r>
          </a:p>
          <a:p>
            <a:r>
              <a:rPr lang="fr-FR" sz="3600" dirty="0" smtClean="0">
                <a:solidFill>
                  <a:srgbClr val="961D82"/>
                </a:solidFill>
              </a:rPr>
              <a:t>État d’esprit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42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36" y="2427514"/>
            <a:ext cx="4166507" cy="41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29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</a:t>
            </a:r>
            <a:r>
              <a:rPr lang="fr-FR" dirty="0" err="1" smtClean="0"/>
              <a:t>Bianquis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Proviseure</a:t>
            </a:r>
          </a:p>
          <a:p>
            <a:r>
              <a:rPr lang="fr-FR" dirty="0" smtClean="0"/>
              <a:t>LPO Vincent d’Indy à Privas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186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Laurent de </a:t>
            </a:r>
            <a:r>
              <a:rPr lang="fr-FR" dirty="0" err="1" smtClean="0"/>
              <a:t>Mongolfier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Conseiller en formation continue</a:t>
            </a:r>
          </a:p>
          <a:p>
            <a:r>
              <a:rPr lang="fr-FR" dirty="0" smtClean="0"/>
              <a:t>Délégation Académique à la Formation Continue GIP FIPAG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0119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/>
              <a:t>démarche qualité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Spécificités / Invariants / Préconisations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Laurent de Montgolfier</a:t>
            </a:r>
          </a:p>
          <a:p>
            <a:r>
              <a:rPr lang="fr-FR" dirty="0" smtClean="0"/>
              <a:t>Conseiller en formation continue / Auditeur EDUFORM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71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témoignages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parcours assez atypique, mais un fil conducteur</a:t>
            </a:r>
          </a:p>
          <a:p>
            <a:endParaRPr lang="fr-FR" dirty="0" smtClean="0"/>
          </a:p>
          <a:p>
            <a:r>
              <a:rPr lang="fr-FR" dirty="0" smtClean="0"/>
              <a:t>Retour expérience sur :</a:t>
            </a:r>
          </a:p>
          <a:p>
            <a:pPr lvl="1"/>
            <a:r>
              <a:rPr lang="fr-FR" dirty="0" smtClean="0"/>
              <a:t>Qualité dans l’industrie automobile</a:t>
            </a:r>
          </a:p>
          <a:p>
            <a:pPr lvl="1"/>
            <a:r>
              <a:rPr lang="fr-FR" dirty="0" smtClean="0"/>
              <a:t>Qualité dans la formation continue des adultes</a:t>
            </a:r>
          </a:p>
          <a:p>
            <a:pPr lvl="1"/>
            <a:endParaRPr lang="fr-FR" dirty="0"/>
          </a:p>
          <a:p>
            <a:r>
              <a:rPr lang="fr-FR" dirty="0" smtClean="0"/>
              <a:t>Expérience dans l’enseignement =&gt; démarche qualité, quels apports ?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58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2600" y="759983"/>
            <a:ext cx="12217400" cy="13255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La qualité dans le secteur industriel – Un environnement spécifique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Un environnement contraint et normalisé depuis la fin des années 80</a:t>
            </a:r>
          </a:p>
          <a:p>
            <a:r>
              <a:rPr lang="fr-FR" dirty="0" smtClean="0"/>
              <a:t>Certification qualité (ISO, Référentiel Automobile, …) = Droit d’opérer</a:t>
            </a:r>
          </a:p>
          <a:p>
            <a:r>
              <a:rPr lang="fr-FR" dirty="0" smtClean="0"/>
              <a:t>Influence forte du contexte économique international</a:t>
            </a:r>
          </a:p>
          <a:p>
            <a:r>
              <a:rPr lang="fr-FR" dirty="0"/>
              <a:t>D</a:t>
            </a:r>
            <a:r>
              <a:rPr lang="fr-FR" dirty="0" smtClean="0"/>
              <a:t>es engagements qualité orientés sur le produit fourni</a:t>
            </a:r>
          </a:p>
          <a:p>
            <a:r>
              <a:rPr lang="fr-FR" dirty="0" smtClean="0"/>
              <a:t>Une défaillance produit =&gt; conséquences financières, risque pour l’utilisateur final, perte de marché</a:t>
            </a:r>
          </a:p>
          <a:p>
            <a:r>
              <a:rPr lang="fr-FR" dirty="0" smtClean="0"/>
              <a:t>Des moyens mis en œuvre limitant le facteur humain</a:t>
            </a:r>
          </a:p>
          <a:p>
            <a:r>
              <a:rPr lang="fr-FR" dirty="0" smtClean="0"/>
              <a:t>Un management orienté processus et un pilotage par les indicateurs de performance</a:t>
            </a:r>
          </a:p>
          <a:p>
            <a:r>
              <a:rPr lang="fr-FR" dirty="0" smtClean="0"/>
              <a:t>Un système de management intégré QSE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759983"/>
            <a:ext cx="11925300" cy="13255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La qualité dans la formation continue des adultes – Des exigences accrues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700" y="1707587"/>
            <a:ext cx="10515600" cy="4896413"/>
          </a:xfrm>
        </p:spPr>
        <p:txBody>
          <a:bodyPr>
            <a:noAutofit/>
          </a:bodyPr>
          <a:lstStyle/>
          <a:p>
            <a:r>
              <a:rPr lang="fr-FR" sz="2000" dirty="0" smtClean="0"/>
              <a:t>Des démarches qualité depuis les années 90, mais décret qualité sorti en 2015</a:t>
            </a:r>
          </a:p>
          <a:p>
            <a:r>
              <a:rPr lang="fr-FR" sz="2000" dirty="0" smtClean="0"/>
              <a:t>Certification qualité = </a:t>
            </a:r>
            <a:r>
              <a:rPr lang="fr-FR" sz="2000" dirty="0"/>
              <a:t>R</a:t>
            </a:r>
            <a:r>
              <a:rPr lang="fr-FR" sz="2000" dirty="0" smtClean="0"/>
              <a:t>econnaissance, + concurrentiel</a:t>
            </a:r>
          </a:p>
          <a:p>
            <a:r>
              <a:rPr lang="fr-FR" sz="2000" dirty="0" smtClean="0"/>
              <a:t>Relation client / fournisseur complexe : bénéficiaire, financeur public ou privé, entreprise</a:t>
            </a:r>
          </a:p>
          <a:p>
            <a:r>
              <a:rPr lang="fr-FR" sz="2000" dirty="0" smtClean="0"/>
              <a:t>Forte dépendance des politiques nationales et régionales</a:t>
            </a:r>
          </a:p>
          <a:p>
            <a:r>
              <a:rPr lang="fr-FR" sz="2000" dirty="0" smtClean="0"/>
              <a:t>Une démarche orientée vers une qualité du service fourni</a:t>
            </a:r>
          </a:p>
          <a:p>
            <a:r>
              <a:rPr lang="fr-FR" sz="2000" dirty="0"/>
              <a:t>Une défaillance =&gt; perte de </a:t>
            </a:r>
            <a:r>
              <a:rPr lang="fr-FR" sz="2000" dirty="0" smtClean="0"/>
              <a:t>marché, employabilité, …</a:t>
            </a:r>
            <a:endParaRPr lang="fr-FR" sz="2000" dirty="0"/>
          </a:p>
          <a:p>
            <a:r>
              <a:rPr lang="fr-FR" sz="2000" dirty="0" smtClean="0"/>
              <a:t>Des engagements qualité qui évoluent (moyens =&gt; résultats) : Taux insertion professionnelle</a:t>
            </a:r>
          </a:p>
          <a:p>
            <a:r>
              <a:rPr lang="fr-FR" sz="2000" dirty="0"/>
              <a:t>Incitation au management par les processus et un pilotage par les indicateurs de performance (notion de résultat accrue)</a:t>
            </a:r>
          </a:p>
          <a:p>
            <a:r>
              <a:rPr lang="fr-FR" sz="2000" dirty="0" smtClean="0"/>
              <a:t>La ressource humaine au cœur de la prestation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8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759983"/>
            <a:ext cx="11404600" cy="13255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Le référentiel EDUFORM : un référentiel qui porte l’ambition de l’EN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49</a:t>
            </a:fld>
            <a:endParaRPr lang="fr-FR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531602" y="2514869"/>
            <a:ext cx="3301022" cy="3214511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fr-FR" sz="2000" b="1" kern="1200" dirty="0" smtClean="0">
                <a:solidFill>
                  <a:srgbClr val="A69E96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fr-FR" sz="1800" kern="1200" dirty="0" smtClean="0">
                <a:solidFill>
                  <a:srgbClr val="3E474F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fr-FR" sz="1400" b="1" kern="1200" dirty="0" smtClean="0">
                <a:solidFill>
                  <a:srgbClr val="3E474F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fr-FR" sz="1400" kern="1200" dirty="0" smtClean="0">
                <a:solidFill>
                  <a:srgbClr val="3E474F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rgbClr val="82264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7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de l’offre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7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Accueil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7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Traitement demande entrante 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7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Réponse sur mesure 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7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Attestation des acquis</a:t>
            </a:r>
            <a:endParaRPr kumimoji="0" lang="fr-FR" sz="17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7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Positionnement 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7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Contrat pédagogique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7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Individualisation du parcours</a:t>
            </a:r>
            <a:endParaRPr kumimoji="0" lang="fr-FR" sz="17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7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Accompagnement bénéficiaire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7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 et adaptation de parcours 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7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Conseil post formation</a:t>
            </a:r>
            <a:endParaRPr kumimoji="0" lang="fr-FR" sz="1700" b="1" i="0" u="none" strike="noStrike" kern="1200" cap="none" spc="0" normalizeH="0" baseline="0" noProof="0" smtClean="0">
              <a:ln>
                <a:noFill/>
              </a:ln>
              <a:solidFill>
                <a:srgbClr val="A69E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smtClean="0">
              <a:ln>
                <a:noFill/>
              </a:ln>
              <a:solidFill>
                <a:srgbClr val="A69E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A69E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957781" y="2757117"/>
            <a:ext cx="2493866" cy="2799644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fr-FR" sz="2000" b="1" kern="1200" dirty="0" smtClean="0">
                <a:solidFill>
                  <a:srgbClr val="A69E96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fr-FR" sz="1800" kern="1200" dirty="0" smtClean="0">
                <a:solidFill>
                  <a:srgbClr val="3E474F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fr-FR" sz="1400" b="1" kern="1200" dirty="0" smtClean="0">
                <a:solidFill>
                  <a:srgbClr val="3E474F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fr-FR" sz="1400" kern="1200" dirty="0" smtClean="0">
                <a:solidFill>
                  <a:srgbClr val="3E474F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rgbClr val="82264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Compétences </a:t>
            </a: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personnel 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Locaux et matériels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Maîtrise financière</a:t>
            </a:r>
            <a:endParaRPr kumimoji="0" lang="fr-FR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 des prestations 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estion </a:t>
            </a: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la documentation</a:t>
            </a:r>
            <a:endParaRPr kumimoji="0" lang="fr-FR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Veille et innovation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Capitalisation</a:t>
            </a:r>
            <a:r>
              <a:rPr kumimoji="0" 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savoir faire</a:t>
            </a:r>
            <a:endParaRPr kumimoji="0" lang="fr-FR" sz="1700" b="1" i="0" u="none" strike="noStrike" kern="1200" cap="none" spc="0" normalizeH="0" baseline="0" noProof="0" dirty="0">
              <a:ln>
                <a:noFill/>
              </a:ln>
              <a:solidFill>
                <a:srgbClr val="A69E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A69E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A69E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A69E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A69E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7582447" y="3307450"/>
            <a:ext cx="2301955" cy="1518356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fr-FR" sz="2000" b="1" kern="1200" dirty="0" smtClean="0">
                <a:solidFill>
                  <a:srgbClr val="A69E96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fr-FR" sz="1800" kern="1200" dirty="0" smtClean="0">
                <a:solidFill>
                  <a:srgbClr val="3E474F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fr-FR" sz="1400" b="1" kern="1200" dirty="0" smtClean="0">
                <a:solidFill>
                  <a:srgbClr val="3E474F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fr-FR" sz="1400" kern="1200" dirty="0" smtClean="0">
                <a:solidFill>
                  <a:srgbClr val="3E474F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rgbClr val="82264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Définition des objectifs et des stratégies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Pilotage du Greta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mélioration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A69E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A69E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A69E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A69E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533044" y="2207925"/>
            <a:ext cx="3298371" cy="300082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Communication / Ingénierie / Réalisation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957782" y="2457035"/>
            <a:ext cx="2493866" cy="300082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Organisation et moyens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582447" y="3007368"/>
            <a:ext cx="2301955" cy="300082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Pilotage</a:t>
            </a:r>
          </a:p>
        </p:txBody>
      </p:sp>
    </p:spTree>
    <p:extLst>
      <p:ext uri="{BB962C8B-B14F-4D97-AF65-F5344CB8AC3E}">
        <p14:creationId xmlns:p14="http://schemas.microsoft.com/office/powerpoint/2010/main" val="102402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 bwMode="auto">
          <a:xfrm>
            <a:off x="802746" y="759983"/>
            <a:ext cx="10515600" cy="132556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fr-FR" altLang="fr-FR" dirty="0"/>
              <a:t>Cadre européen </a:t>
            </a:r>
            <a:r>
              <a:rPr lang="fr-FR" altLang="fr-FR" dirty="0" smtClean="0"/>
              <a:t>pour </a:t>
            </a:r>
            <a:r>
              <a:rPr lang="fr-FR" altLang="fr-FR" dirty="0"/>
              <a:t>l’assurance qualité</a:t>
            </a:r>
          </a:p>
        </p:txBody>
      </p:sp>
      <p:pic>
        <p:nvPicPr>
          <p:cNvPr id="19460" name="Picture 5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"/>
          <a:stretch/>
        </p:blipFill>
        <p:spPr bwMode="auto">
          <a:xfrm>
            <a:off x="6795654" y="2493357"/>
            <a:ext cx="5078845" cy="341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droite 5"/>
          <p:cNvSpPr/>
          <p:nvPr/>
        </p:nvSpPr>
        <p:spPr>
          <a:xfrm rot="20899971">
            <a:off x="8320616" y="5887102"/>
            <a:ext cx="2713567" cy="420365"/>
          </a:xfrm>
          <a:prstGeom prst="rightArrow">
            <a:avLst/>
          </a:prstGeom>
          <a:solidFill>
            <a:srgbClr val="06B5C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 rot="20902915">
            <a:off x="7882840" y="5479216"/>
            <a:ext cx="3436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sz="2400" b="1" dirty="0" smtClean="0">
                <a:solidFill>
                  <a:schemeClr val="bg1">
                    <a:lumMod val="50000"/>
                  </a:schemeClr>
                </a:solidFill>
              </a:rPr>
              <a:t>l’amélioration </a:t>
            </a:r>
            <a:r>
              <a:rPr lang="fr-FR" altLang="fr-FR" sz="2400" b="1" dirty="0">
                <a:solidFill>
                  <a:schemeClr val="bg1">
                    <a:lumMod val="50000"/>
                  </a:schemeClr>
                </a:solidFill>
              </a:rPr>
              <a:t>continue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7613387" y="5039246"/>
            <a:ext cx="1617784" cy="65002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57468" y="2096089"/>
            <a:ext cx="6922832" cy="41495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altLang="fr-FR" dirty="0"/>
              <a:t>Recommandation du Parlement européen et du Conseil du 18 juin 2009  </a:t>
            </a:r>
            <a:endParaRPr lang="fr-FR" altLang="fr-FR" dirty="0" smtClean="0"/>
          </a:p>
          <a:p>
            <a:pPr lvl="1">
              <a:defRPr/>
            </a:pPr>
            <a:r>
              <a:rPr lang="fr-FR" altLang="fr-FR" dirty="0"/>
              <a:t>références européennes communes  </a:t>
            </a:r>
            <a:endParaRPr lang="fr-FR" altLang="fr-FR" dirty="0" smtClean="0"/>
          </a:p>
          <a:p>
            <a:pPr lvl="1">
              <a:defRPr/>
            </a:pPr>
            <a:endParaRPr lang="fr-FR" altLang="fr-FR" dirty="0"/>
          </a:p>
          <a:p>
            <a:pPr>
              <a:defRPr/>
            </a:pPr>
            <a:r>
              <a:rPr lang="fr-FR" dirty="0" smtClean="0"/>
              <a:t>Conclusions </a:t>
            </a:r>
            <a:r>
              <a:rPr lang="fr-FR" dirty="0"/>
              <a:t>de </a:t>
            </a:r>
            <a:r>
              <a:rPr lang="fr-FR" dirty="0" smtClean="0"/>
              <a:t>Riga du 22 </a:t>
            </a:r>
            <a:r>
              <a:rPr lang="fr-FR" dirty="0"/>
              <a:t>juin </a:t>
            </a:r>
            <a:r>
              <a:rPr lang="fr-FR" dirty="0" smtClean="0"/>
              <a:t>2015</a:t>
            </a:r>
            <a:endParaRPr lang="fr-FR" dirty="0"/>
          </a:p>
          <a:p>
            <a:pPr lvl="1">
              <a:defRPr/>
            </a:pPr>
            <a:r>
              <a:rPr lang="fr-FR" dirty="0"/>
              <a:t>développer des mécanismes d’assurance qualité </a:t>
            </a:r>
          </a:p>
          <a:p>
            <a:pPr lvl="1">
              <a:defRPr/>
            </a:pPr>
            <a:r>
              <a:rPr lang="fr-FR" dirty="0"/>
              <a:t>établir un retour d’information continu basé sur les résultats d’apprentissage. </a:t>
            </a:r>
            <a:endParaRPr lang="fr-FR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35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200" y="607583"/>
            <a:ext cx="11480800" cy="13255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Invariants : Des principes de management qualité universels (ISO 9000)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50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1633930" y="1484027"/>
          <a:ext cx="8694295" cy="5163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852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Invariants : Une méthode universelle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51</a:t>
            </a:fld>
            <a:endParaRPr lang="fr-FR"/>
          </a:p>
        </p:txBody>
      </p:sp>
      <p:pic>
        <p:nvPicPr>
          <p:cNvPr id="1026" name="Picture 2" descr="https://upload.wikimedia.org/wikipedia/commons/thumb/0/06/Roue_de_Deming.svg/800px-Roue_de_Demin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273299"/>
            <a:ext cx="3898900" cy="305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5271020" y="5218015"/>
            <a:ext cx="6469173" cy="813656"/>
          </a:xfrm>
          <a:prstGeom prst="roundRect">
            <a:avLst/>
          </a:prstGeom>
          <a:gradFill flip="none" rotWithShape="1">
            <a:gsLst>
              <a:gs pos="0">
                <a:srgbClr val="A6274C">
                  <a:tint val="66000"/>
                  <a:satMod val="160000"/>
                </a:srgbClr>
              </a:gs>
              <a:gs pos="50000">
                <a:srgbClr val="A6274C">
                  <a:tint val="44500"/>
                  <a:satMod val="160000"/>
                </a:srgbClr>
              </a:gs>
              <a:gs pos="100000">
                <a:srgbClr val="A6274C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7" name="ZoneTexte 6"/>
          <p:cNvSpPr txBox="1"/>
          <p:nvPr/>
        </p:nvSpPr>
        <p:spPr>
          <a:xfrm>
            <a:off x="4881907" y="3627462"/>
            <a:ext cx="4185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D</a:t>
            </a:r>
            <a:endParaRPr lang="fr-FR" sz="3200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283627" y="3345048"/>
            <a:ext cx="6469173" cy="1159073"/>
          </a:xfrm>
          <a:prstGeom prst="roundRect">
            <a:avLst/>
          </a:prstGeom>
          <a:gradFill flip="none" rotWithShape="1">
            <a:gsLst>
              <a:gs pos="0">
                <a:srgbClr val="A6274C">
                  <a:tint val="66000"/>
                  <a:satMod val="160000"/>
                </a:srgbClr>
              </a:gs>
              <a:gs pos="50000">
                <a:srgbClr val="A6274C">
                  <a:tint val="44500"/>
                  <a:satMod val="160000"/>
                </a:srgbClr>
              </a:gs>
              <a:gs pos="100000">
                <a:srgbClr val="A6274C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9" name="ZoneTexte 8"/>
          <p:cNvSpPr txBox="1"/>
          <p:nvPr/>
        </p:nvSpPr>
        <p:spPr>
          <a:xfrm>
            <a:off x="4865069" y="2276930"/>
            <a:ext cx="45223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P</a:t>
            </a:r>
            <a:endParaRPr lang="fr-FR" sz="32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296443" y="1957190"/>
            <a:ext cx="6457737" cy="1193967"/>
          </a:xfrm>
          <a:prstGeom prst="roundRect">
            <a:avLst/>
          </a:prstGeom>
          <a:gradFill flip="none" rotWithShape="1">
            <a:gsLst>
              <a:gs pos="0">
                <a:srgbClr val="A6274C">
                  <a:tint val="66000"/>
                  <a:satMod val="160000"/>
                </a:srgbClr>
              </a:gs>
              <a:gs pos="50000">
                <a:srgbClr val="A6274C">
                  <a:tint val="44500"/>
                  <a:satMod val="160000"/>
                </a:srgbClr>
              </a:gs>
              <a:gs pos="100000">
                <a:srgbClr val="A6274C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1" name="Rectangle 10"/>
          <p:cNvSpPr/>
          <p:nvPr/>
        </p:nvSpPr>
        <p:spPr>
          <a:xfrm>
            <a:off x="5473496" y="2415168"/>
            <a:ext cx="6080111" cy="302428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>
                <a:solidFill>
                  <a:schemeClr val="tx1"/>
                </a:solidFill>
              </a:rPr>
              <a:t>Autod</a:t>
            </a:r>
            <a:r>
              <a:rPr lang="fr-FR" sz="1400" b="1" kern="1200" dirty="0" smtClean="0">
                <a:solidFill>
                  <a:schemeClr val="tx1"/>
                </a:solidFill>
              </a:rPr>
              <a:t>iagnostic/référentiel - Etat des lieux des pratiques</a:t>
            </a:r>
            <a:endParaRPr lang="fr-FR" sz="1400" b="1" kern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73496" y="2762226"/>
            <a:ext cx="6080111" cy="29545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solidFill>
                  <a:schemeClr val="tx1"/>
                </a:solidFill>
              </a:rPr>
              <a:t>Définition plan d’actions</a:t>
            </a:r>
            <a:endParaRPr lang="fr-FR" sz="1400" b="1" kern="12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473496" y="2056762"/>
            <a:ext cx="6080111" cy="317093"/>
          </a:xfrm>
          <a:prstGeom prst="roundRect">
            <a:avLst>
              <a:gd name="adj" fmla="val 10000"/>
            </a:avLst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>
                <a:solidFill>
                  <a:schemeClr val="tx1"/>
                </a:solidFill>
              </a:rPr>
              <a:t>Engagement des Directions / organisation qualité de la structure 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453790" y="3437938"/>
            <a:ext cx="6083928" cy="299444"/>
          </a:xfrm>
          <a:prstGeom prst="roundRect">
            <a:avLst>
              <a:gd name="adj" fmla="val 10000"/>
            </a:avLst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>
                <a:solidFill>
                  <a:schemeClr val="tx1"/>
                </a:solidFill>
              </a:rPr>
              <a:t>Communication interne 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57607" y="4112452"/>
            <a:ext cx="6080111" cy="286290"/>
          </a:xfrm>
          <a:prstGeom prst="roundRect">
            <a:avLst>
              <a:gd name="adj" fmla="val 10000"/>
            </a:avLst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>
                <a:solidFill>
                  <a:schemeClr val="tx1"/>
                </a:solidFill>
              </a:rPr>
              <a:t>Formation, accompagnement, implication des équipes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457607" y="3777696"/>
            <a:ext cx="6080111" cy="284308"/>
          </a:xfrm>
          <a:prstGeom prst="roundRect">
            <a:avLst>
              <a:gd name="adj" fmla="val 10000"/>
            </a:avLst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>
                <a:solidFill>
                  <a:schemeClr val="tx1"/>
                </a:solidFill>
              </a:rPr>
              <a:t>Mise en </a:t>
            </a:r>
            <a:r>
              <a:rPr lang="fr-FR" sz="1400" b="1" dirty="0">
                <a:solidFill>
                  <a:schemeClr val="tx1"/>
                </a:solidFill>
              </a:rPr>
              <a:t>œuvre </a:t>
            </a:r>
            <a:r>
              <a:rPr lang="fr-FR" sz="1400" b="1" dirty="0" smtClean="0">
                <a:solidFill>
                  <a:schemeClr val="tx1"/>
                </a:solidFill>
              </a:rPr>
              <a:t>des actions de </a:t>
            </a:r>
            <a:r>
              <a:rPr lang="fr-FR" sz="1400" b="1" dirty="0">
                <a:solidFill>
                  <a:schemeClr val="tx1"/>
                </a:solidFill>
              </a:rPr>
              <a:t>mise en </a:t>
            </a:r>
            <a:r>
              <a:rPr lang="fr-FR" sz="1400" b="1" dirty="0" smtClean="0">
                <a:solidFill>
                  <a:schemeClr val="tx1"/>
                </a:solidFill>
              </a:rPr>
              <a:t>conformité et d’amélioration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457607" y="4642874"/>
            <a:ext cx="6080111" cy="292412"/>
          </a:xfrm>
          <a:prstGeom prst="roundRect">
            <a:avLst>
              <a:gd name="adj" fmla="val 10000"/>
            </a:avLst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>
                <a:solidFill>
                  <a:schemeClr val="tx1"/>
                </a:solidFill>
              </a:rPr>
              <a:t>Audits  / Suivi indicateurs qualité des dispositifs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445001" y="5313575"/>
            <a:ext cx="6096000" cy="290038"/>
          </a:xfrm>
          <a:prstGeom prst="roundRect">
            <a:avLst>
              <a:gd name="adj" fmla="val 10000"/>
            </a:avLst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>
                <a:solidFill>
                  <a:schemeClr val="tx1"/>
                </a:solidFill>
              </a:rPr>
              <a:t>Revues de direction 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5445000" y="5647036"/>
            <a:ext cx="6096001" cy="276794"/>
          </a:xfrm>
          <a:prstGeom prst="roundRect">
            <a:avLst>
              <a:gd name="adj" fmla="val 10000"/>
            </a:avLst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>
                <a:solidFill>
                  <a:schemeClr val="tx1"/>
                </a:solidFill>
              </a:rPr>
              <a:t>Maintenance et amélioration du système / Ajustement politique et objectifs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831393" y="4504121"/>
            <a:ext cx="452234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C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831393" y="5218330"/>
            <a:ext cx="452234" cy="584775"/>
          </a:xfrm>
          <a:prstGeom prst="rect">
            <a:avLst/>
          </a:prstGeom>
          <a:solidFill>
            <a:schemeClr val="bg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A</a:t>
            </a:r>
          </a:p>
        </p:txBody>
      </p:sp>
      <p:sp>
        <p:nvSpPr>
          <p:cNvPr id="22" name="Flèche vers le bas 21"/>
          <p:cNvSpPr/>
          <p:nvPr/>
        </p:nvSpPr>
        <p:spPr>
          <a:xfrm>
            <a:off x="8349098" y="3099868"/>
            <a:ext cx="352425" cy="254669"/>
          </a:xfrm>
          <a:prstGeom prst="downArrow">
            <a:avLst/>
          </a:prstGeom>
          <a:solidFill>
            <a:srgbClr val="A69E9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23" name="Flèche vers le bas 22"/>
          <p:cNvSpPr/>
          <p:nvPr/>
        </p:nvSpPr>
        <p:spPr>
          <a:xfrm>
            <a:off x="8349098" y="4413892"/>
            <a:ext cx="352425" cy="254669"/>
          </a:xfrm>
          <a:prstGeom prst="downArrow">
            <a:avLst/>
          </a:prstGeom>
          <a:solidFill>
            <a:srgbClr val="A69E9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24" name="Flèche vers le bas 23"/>
          <p:cNvSpPr/>
          <p:nvPr/>
        </p:nvSpPr>
        <p:spPr>
          <a:xfrm>
            <a:off x="8349098" y="4963661"/>
            <a:ext cx="352425" cy="254669"/>
          </a:xfrm>
          <a:prstGeom prst="downArrow">
            <a:avLst/>
          </a:prstGeom>
          <a:solidFill>
            <a:srgbClr val="A69E9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163659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Quelles préconisations pour la formation initiale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48887"/>
            <a:ext cx="10515600" cy="401217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Concertation sur les objectifs et la politique </a:t>
            </a:r>
            <a:r>
              <a:rPr lang="fr-FR" dirty="0"/>
              <a:t>à </a:t>
            </a:r>
            <a:r>
              <a:rPr lang="fr-FR" dirty="0" smtClean="0"/>
              <a:t>mener (donner </a:t>
            </a:r>
            <a:r>
              <a:rPr lang="fr-FR" dirty="0"/>
              <a:t>du sens au projet d’établissement, au contrats </a:t>
            </a:r>
            <a:r>
              <a:rPr lang="fr-FR" dirty="0" smtClean="0"/>
              <a:t>d’objectifs)</a:t>
            </a:r>
          </a:p>
          <a:p>
            <a:r>
              <a:rPr lang="fr-FR" dirty="0" smtClean="0"/>
              <a:t>Concertation sur les indicateurs associés : nombre réduit et SMART</a:t>
            </a:r>
          </a:p>
          <a:p>
            <a:r>
              <a:rPr lang="fr-FR" dirty="0" smtClean="0"/>
              <a:t>Concilier  Réglementaire / Efficacité / Efficience</a:t>
            </a:r>
          </a:p>
          <a:p>
            <a:r>
              <a:rPr lang="fr-FR" dirty="0" smtClean="0"/>
              <a:t>Identifier les bénéfices à tirer pour les parties prenantes </a:t>
            </a:r>
          </a:p>
          <a:p>
            <a:pPr lvl="1">
              <a:buFont typeface="Symbol"/>
              <a:buChar char="Þ"/>
            </a:pPr>
            <a:r>
              <a:rPr lang="fr-FR" dirty="0" smtClean="0"/>
              <a:t> on s’implique si on y trouve un intérêt, </a:t>
            </a:r>
            <a:endParaRPr lang="fr-FR" dirty="0"/>
          </a:p>
          <a:p>
            <a:pPr lvl="1">
              <a:buFont typeface="Symbol"/>
              <a:buChar char="Þ"/>
            </a:pPr>
            <a:r>
              <a:rPr lang="fr-FR" dirty="0" smtClean="0"/>
              <a:t> conditions d’adhésion pour les enseignants, les organisations syndicales, …</a:t>
            </a:r>
          </a:p>
          <a:p>
            <a:r>
              <a:rPr lang="fr-FR" dirty="0" smtClean="0"/>
              <a:t>Clarifier le rôle des membres des équipes dans la démarche, référent qualité</a:t>
            </a:r>
          </a:p>
          <a:p>
            <a:r>
              <a:rPr lang="fr-FR" dirty="0" smtClean="0"/>
              <a:t>Des engagements assumés, accepter de se confronter aux problèmes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22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Quelles préconisations pour la formation initiale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Un pilotage de la démarche (PDCA) </a:t>
            </a:r>
          </a:p>
          <a:p>
            <a:r>
              <a:rPr lang="fr-FR" dirty="0" smtClean="0"/>
              <a:t>Outiller</a:t>
            </a:r>
            <a:r>
              <a:rPr lang="fr-FR" dirty="0"/>
              <a:t>, former et accompagner les équipes </a:t>
            </a:r>
          </a:p>
          <a:p>
            <a:r>
              <a:rPr lang="fr-FR" dirty="0"/>
              <a:t>C</a:t>
            </a:r>
            <a:r>
              <a:rPr lang="fr-FR" dirty="0" smtClean="0"/>
              <a:t>ontribution </a:t>
            </a:r>
            <a:r>
              <a:rPr lang="fr-FR" dirty="0"/>
              <a:t>des équipes dans la </a:t>
            </a:r>
            <a:r>
              <a:rPr lang="fr-FR" dirty="0" smtClean="0"/>
              <a:t>conception des outils </a:t>
            </a:r>
            <a:r>
              <a:rPr lang="fr-FR" dirty="0"/>
              <a:t>(éviter outils clés en main)</a:t>
            </a:r>
          </a:p>
          <a:p>
            <a:r>
              <a:rPr lang="fr-FR" dirty="0"/>
              <a:t>Bienveillance et reconnaissance des équipes </a:t>
            </a:r>
            <a:r>
              <a:rPr lang="fr-FR" dirty="0" smtClean="0"/>
              <a:t>=&gt; inscrire la démarche dans la durée</a:t>
            </a:r>
            <a:endParaRPr lang="fr-FR" dirty="0"/>
          </a:p>
          <a:p>
            <a:r>
              <a:rPr lang="fr-FR" dirty="0"/>
              <a:t>Remettre en cause les méthodes et les </a:t>
            </a:r>
            <a:r>
              <a:rPr lang="fr-FR" dirty="0" smtClean="0"/>
              <a:t>organisations et non </a:t>
            </a:r>
            <a:r>
              <a:rPr lang="fr-FR" dirty="0"/>
              <a:t>les </a:t>
            </a:r>
            <a:r>
              <a:rPr lang="fr-FR" dirty="0" smtClean="0"/>
              <a:t>personnes</a:t>
            </a:r>
          </a:p>
          <a:p>
            <a:r>
              <a:rPr lang="fr-FR" dirty="0" smtClean="0"/>
              <a:t>Mettre </a:t>
            </a:r>
            <a:r>
              <a:rPr lang="fr-FR" dirty="0"/>
              <a:t>l’élève au cœur de la démarche (conditions de réussite)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33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Quelles difficultés surmonter? </a:t>
            </a:r>
            <a:br>
              <a:rPr lang="fr-FR" sz="2800" dirty="0" smtClean="0"/>
            </a:br>
            <a:r>
              <a:rPr lang="fr-FR" sz="2800" dirty="0" smtClean="0"/>
              <a:t>Sont-elles spécifiques à la formation initiale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préjugés sur la Qualité : </a:t>
            </a:r>
            <a:r>
              <a:rPr lang="fr-FR" dirty="0"/>
              <a:t>c</a:t>
            </a:r>
            <a:r>
              <a:rPr lang="fr-FR" dirty="0" smtClean="0"/>
              <a:t>ontrôle, </a:t>
            </a:r>
            <a:r>
              <a:rPr lang="fr-FR" dirty="0"/>
              <a:t>n</a:t>
            </a:r>
            <a:r>
              <a:rPr lang="fr-FR" dirty="0" smtClean="0"/>
              <a:t>ormes, travail supplémentaire, …</a:t>
            </a:r>
          </a:p>
          <a:p>
            <a:r>
              <a:rPr lang="fr-FR" dirty="0" smtClean="0"/>
              <a:t>La réticence au changement, au travail collaboratif et aux partages des pratiques</a:t>
            </a:r>
          </a:p>
          <a:p>
            <a:r>
              <a:rPr lang="fr-FR" dirty="0" smtClean="0"/>
              <a:t>Le réticence aux pratiques d’évaluation par les parties prenantes</a:t>
            </a:r>
          </a:p>
          <a:p>
            <a:r>
              <a:rPr lang="fr-FR" dirty="0" smtClean="0"/>
              <a:t>La remise en cause de ses pratiques professionnelles</a:t>
            </a:r>
          </a:p>
          <a:p>
            <a:r>
              <a:rPr lang="fr-FR" dirty="0" smtClean="0"/>
              <a:t>La culture « Matière enseignée »</a:t>
            </a:r>
          </a:p>
          <a:p>
            <a:r>
              <a:rPr lang="fr-FR" dirty="0" smtClean="0"/>
              <a:t>Faire face aux mouvements « naturels » des équipes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59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Daniel </a:t>
            </a:r>
            <a:r>
              <a:rPr lang="fr-FR" dirty="0" err="1" smtClean="0"/>
              <a:t>Courteau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Manager maîtrise des risques et des ouvrages EDF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7683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56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42" y="212415"/>
            <a:ext cx="8478905" cy="650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152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57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06" y="132050"/>
            <a:ext cx="8749824" cy="63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7492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58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48" y="1120631"/>
            <a:ext cx="9941719" cy="567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5845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59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35" y="300608"/>
            <a:ext cx="9149111" cy="65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10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fr-FR" altLang="fr-FR" dirty="0" smtClean="0"/>
              <a:t>Objectifs</a:t>
            </a:r>
            <a:endParaRPr lang="fr-FR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6546" y="2171700"/>
            <a:ext cx="10115154" cy="3822700"/>
          </a:xfrm>
        </p:spPr>
        <p:txBody>
          <a:bodyPr>
            <a:normAutofit/>
          </a:bodyPr>
          <a:lstStyle/>
          <a:p>
            <a:pPr marL="228600" lvl="1" fontAlgn="base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fr-FR" altLang="fr-FR" sz="3300" dirty="0"/>
              <a:t>M</a:t>
            </a:r>
            <a:r>
              <a:rPr lang="fr-FR" altLang="fr-FR" sz="3300" dirty="0" smtClean="0"/>
              <a:t>obiliser </a:t>
            </a:r>
            <a:r>
              <a:rPr lang="fr-FR" altLang="fr-FR" sz="3300" dirty="0"/>
              <a:t>les équipes dans une démarche participative d’amélioration </a:t>
            </a:r>
            <a:r>
              <a:rPr lang="fr-FR" altLang="fr-FR" sz="3300" dirty="0" smtClean="0"/>
              <a:t>continue</a:t>
            </a:r>
          </a:p>
          <a:p>
            <a:pPr marL="228600" lvl="1" fontAlgn="base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defRPr/>
            </a:pPr>
            <a:endParaRPr lang="fr-FR" altLang="fr-FR" sz="1000" dirty="0"/>
          </a:p>
          <a:p>
            <a:pPr marL="228600" lvl="1" fontAlgn="base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fr-FR" altLang="fr-FR" sz="3300" dirty="0"/>
              <a:t>O</a:t>
            </a:r>
            <a:r>
              <a:rPr lang="fr-FR" altLang="fr-FR" sz="3300" dirty="0" smtClean="0"/>
              <a:t>ptimiser </a:t>
            </a:r>
            <a:r>
              <a:rPr lang="fr-FR" altLang="fr-FR" sz="3300" dirty="0"/>
              <a:t>le pilotage d’un établissement, </a:t>
            </a:r>
            <a:r>
              <a:rPr lang="fr-FR" altLang="fr-FR" sz="3300" dirty="0" smtClean="0"/>
              <a:t/>
            </a:r>
            <a:br>
              <a:rPr lang="fr-FR" altLang="fr-FR" sz="3300" dirty="0" smtClean="0"/>
            </a:br>
            <a:r>
              <a:rPr lang="fr-FR" altLang="fr-FR" sz="3300" dirty="0" smtClean="0"/>
              <a:t>d’un </a:t>
            </a:r>
            <a:r>
              <a:rPr lang="fr-FR" altLang="fr-FR" sz="3300" dirty="0"/>
              <a:t>dispositif, d’une action ou d’une </a:t>
            </a:r>
            <a:r>
              <a:rPr lang="fr-FR" altLang="fr-FR" sz="3300" dirty="0" smtClean="0"/>
              <a:t>discipline</a:t>
            </a:r>
          </a:p>
          <a:p>
            <a:pPr marL="228600" lvl="1" fontAlgn="base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defRPr/>
            </a:pPr>
            <a:endParaRPr lang="fr-FR" altLang="fr-FR" sz="1000" dirty="0"/>
          </a:p>
          <a:p>
            <a:pPr marL="228600" lvl="1" fontAlgn="base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fr-FR" altLang="fr-FR" sz="3300" dirty="0"/>
              <a:t>A</a:t>
            </a:r>
            <a:r>
              <a:rPr lang="fr-FR" altLang="fr-FR" sz="3300" dirty="0" smtClean="0"/>
              <a:t>ccompagner </a:t>
            </a:r>
            <a:r>
              <a:rPr lang="fr-FR" altLang="fr-FR" sz="3300" dirty="0"/>
              <a:t>la réussite des jeunes</a:t>
            </a:r>
          </a:p>
          <a:p>
            <a:pPr marL="0" indent="0">
              <a:buNone/>
              <a:defRPr/>
            </a:pPr>
            <a:endParaRPr lang="fr-FR" altLang="fr-FR" sz="1200" b="1" dirty="0" smtClean="0">
              <a:solidFill>
                <a:srgbClr val="951B8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86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60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67" y="420369"/>
            <a:ext cx="8483023" cy="621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7646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Odile </a:t>
            </a:r>
            <a:r>
              <a:rPr lang="fr-FR" dirty="0" err="1" smtClean="0"/>
              <a:t>Lantz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Directrice opérationnelle Grenoble Energies Campus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4667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Jean-Pierre Collignon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Inspecteur Général de l’Education Nationale</a:t>
            </a:r>
          </a:p>
          <a:p>
            <a:r>
              <a:rPr lang="fr-FR" dirty="0" smtClean="0"/>
              <a:t>Groupe des Sciences et Techniques industrielles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793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Espace réservé de la date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rgbClr val="333399"/>
                </a:solidFill>
              </a:rPr>
              <a:t>14 décembre 2017</a:t>
            </a:r>
          </a:p>
        </p:txBody>
      </p:sp>
      <p:sp>
        <p:nvSpPr>
          <p:cNvPr id="205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A367269-9C0E-4942-85C9-AB56080E075B}" type="slidenum">
              <a:rPr lang="fr-FR" altLang="fr-FR" sz="1400">
                <a:solidFill>
                  <a:schemeClr val="accent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fr-FR" altLang="fr-FR" sz="1400">
              <a:solidFill>
                <a:schemeClr val="accent2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24001" y="3040064"/>
            <a:ext cx="85105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altLang="fr-FR" sz="3600" cap="small" dirty="0">
                <a:solidFill>
                  <a:srgbClr val="06B5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Qualité et assurance qualité, cohérence d’ensemble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838199" y="4579937"/>
            <a:ext cx="10303933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0"/>
          <a:lstStyle>
            <a:lvl1pPr marL="365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000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85813" indent="-1825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23938" indent="-1825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 indent="-1825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chemeClr val="accent2"/>
                </a:solidFill>
              </a:rPr>
              <a:t>Les système éducatifs qui réussissent le mieux sont ceux qui ont donné le plus d’autonomie aux établissements. Il n’y a pas d’autonomie sans évaluation (évaluation externe et autoévaluation « articulées »).</a:t>
            </a:r>
            <a:endParaRPr lang="fr-FR" altLang="fr-FR" sz="2000" b="1" dirty="0">
              <a:solidFill>
                <a:srgbClr val="79766F"/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8" y="858046"/>
            <a:ext cx="457676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7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536D04D-6A01-467F-87F7-F09A78151CD1}" type="slidenum">
              <a:rPr lang="fr-FR" altLang="fr-FR" sz="1400">
                <a:solidFill>
                  <a:schemeClr val="accent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fr-FR" altLang="fr-FR" sz="1400">
              <a:solidFill>
                <a:schemeClr val="accent2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310466" y="421482"/>
            <a:ext cx="7772401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sz="3600" dirty="0"/>
              <a:t>Autonomie, projet et autoévaluation</a:t>
            </a:r>
          </a:p>
        </p:txBody>
      </p:sp>
      <p:sp>
        <p:nvSpPr>
          <p:cNvPr id="35844" name="Espace réservé du contenu 2"/>
          <p:cNvSpPr>
            <a:spLocks/>
          </p:cNvSpPr>
          <p:nvPr/>
        </p:nvSpPr>
        <p:spPr bwMode="auto">
          <a:xfrm>
            <a:off x="1982788" y="2174876"/>
            <a:ext cx="82296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None/>
              <a:defRPr/>
            </a:pPr>
            <a:r>
              <a:rPr lang="fr-FR" altLang="fr-FR"/>
              <a:t>	</a:t>
            </a:r>
            <a:endParaRPr lang="fr-FR" altLang="fr-FR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" y="0"/>
            <a:ext cx="3351213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927225" y="2097088"/>
            <a:ext cx="8172450" cy="347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chemeClr val="accent2"/>
                </a:solidFill>
              </a:rPr>
              <a:t>Au code de l’éducation modifié par la loi du 8 juillet 2013 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000" i="1" dirty="0">
                <a:solidFill>
                  <a:schemeClr val="accent2"/>
                </a:solidFill>
              </a:rPr>
              <a:t>« Art. L. 401-1. - Dans chaque école et établissement d'enseignement scolaire public, un </a:t>
            </a:r>
            <a:r>
              <a:rPr lang="fr-FR" altLang="fr-FR" sz="2000" b="1" i="1" dirty="0">
                <a:solidFill>
                  <a:schemeClr val="accent2"/>
                </a:solidFill>
              </a:rPr>
              <a:t>projet d'école ou d'établissement est élaboré avec les représentants de la communauté éducative</a:t>
            </a:r>
            <a:r>
              <a:rPr lang="fr-FR" altLang="fr-FR" sz="2000" i="1" dirty="0">
                <a:solidFill>
                  <a:schemeClr val="accent2"/>
                </a:solidFill>
              </a:rPr>
              <a:t>.[…] « </a:t>
            </a:r>
            <a:r>
              <a:rPr lang="fr-FR" altLang="fr-FR" sz="2000" b="1" i="1" dirty="0">
                <a:solidFill>
                  <a:schemeClr val="accent2"/>
                </a:solidFill>
              </a:rPr>
              <a:t>Le projet d'école ou d'établissement définit les modalités particulières de mise en œuvre des objectifs et des programmes nationaux </a:t>
            </a:r>
            <a:r>
              <a:rPr lang="fr-FR" altLang="fr-FR" sz="2000" i="1" dirty="0">
                <a:solidFill>
                  <a:schemeClr val="accent2"/>
                </a:solidFill>
              </a:rPr>
              <a:t>et précise les activités scolaires et périscolaires qui y concourent. </a:t>
            </a:r>
            <a:r>
              <a:rPr lang="fr-FR" altLang="fr-FR" sz="2000" b="1" i="1" dirty="0">
                <a:solidFill>
                  <a:schemeClr val="accent2"/>
                </a:solidFill>
              </a:rPr>
              <a:t>Il précise les voies et moyens </a:t>
            </a:r>
            <a:r>
              <a:rPr lang="fr-FR" altLang="fr-FR" sz="2000" i="1" dirty="0">
                <a:solidFill>
                  <a:schemeClr val="accent2"/>
                </a:solidFill>
              </a:rPr>
              <a:t>qui sont mis en œuvre pour assurer la réussite de tous les élèves et pour associer les parents à cette fin. Il détermine également les </a:t>
            </a:r>
            <a:r>
              <a:rPr lang="fr-FR" altLang="fr-FR" sz="2000" b="1" i="1" dirty="0">
                <a:solidFill>
                  <a:schemeClr val="accent2"/>
                </a:solidFill>
              </a:rPr>
              <a:t>modalités d'évaluation des résultats atteints</a:t>
            </a:r>
            <a:r>
              <a:rPr lang="fr-FR" altLang="fr-FR" sz="2000" i="1" dirty="0">
                <a:solidFill>
                  <a:schemeClr val="accent2"/>
                </a:solidFill>
              </a:rPr>
              <a:t>.»</a:t>
            </a:r>
          </a:p>
        </p:txBody>
      </p:sp>
      <p:sp>
        <p:nvSpPr>
          <p:cNvPr id="3079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rgbClr val="333399"/>
                </a:solidFill>
              </a:rPr>
              <a:t>14 décembre 2017</a:t>
            </a:r>
          </a:p>
        </p:txBody>
      </p:sp>
    </p:spTree>
    <p:extLst>
      <p:ext uri="{BB962C8B-B14F-4D97-AF65-F5344CB8AC3E}">
        <p14:creationId xmlns:p14="http://schemas.microsoft.com/office/powerpoint/2010/main" val="22406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019C2EE-2C48-4138-8D9C-B4AF8D734536}" type="slidenum">
              <a:rPr lang="fr-FR" altLang="fr-FR" sz="1400">
                <a:solidFill>
                  <a:schemeClr val="accent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65</a:t>
            </a:fld>
            <a:endParaRPr lang="fr-FR" altLang="fr-FR" sz="1400">
              <a:solidFill>
                <a:schemeClr val="accent2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46250" y="1695450"/>
            <a:ext cx="8745538" cy="4611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ja-JP">
                <a:ea typeface="ＭＳ Ｐゴシック" panose="020B0600070205080204" pitchFamily="34" charset="-128"/>
              </a:rPr>
              <a:t>		</a:t>
            </a:r>
            <a:endParaRPr lang="fr-FR" altLang="fr-F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3327930" y="222250"/>
            <a:ext cx="7144810" cy="13843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altLang="fr-FR" sz="3600" dirty="0"/>
              <a:t>La recommandation européenne du 18 juin 2009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168399" y="2028825"/>
            <a:ext cx="957950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000" i="1" dirty="0">
                <a:solidFill>
                  <a:schemeClr val="accent2"/>
                </a:solidFill>
              </a:rPr>
              <a:t>La recommandation du Parlement européen et du Conseil du 18 juin 2009 « établit un cadre européen de référence pour </a:t>
            </a:r>
            <a:r>
              <a:rPr lang="fr-FR" altLang="fr-FR" sz="2000" b="1" i="1" dirty="0">
                <a:solidFill>
                  <a:schemeClr val="accent2"/>
                </a:solidFill>
              </a:rPr>
              <a:t>l’assurance qualité dans l’enseignement et la formation professionnels</a:t>
            </a:r>
            <a:r>
              <a:rPr lang="fr-FR" altLang="fr-FR" sz="2000" i="1" dirty="0">
                <a:solidFill>
                  <a:schemeClr val="accent2"/>
                </a:solidFill>
              </a:rPr>
              <a:t> » destiné à aider les états membres à promouvoir et à vérifier l’amélioration constante de leurs systèmes d’enseignement et de formation professionnels, sur la base de références européennes communes ».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ja-JP" sz="2000" i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Le « cadre de référence européen » propose une méthodologie </a:t>
            </a:r>
            <a:r>
              <a:rPr lang="fr-FR" altLang="ja-JP" sz="2000" b="1" i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d’assurance qualité</a:t>
            </a:r>
            <a:r>
              <a:rPr lang="fr-FR" altLang="ja-JP" sz="2000" i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fondée sur le principe de </a:t>
            </a:r>
            <a:r>
              <a:rPr lang="fr-FR" altLang="ja-JP" sz="2000" b="1" i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l’amélioration continue</a:t>
            </a:r>
            <a:r>
              <a:rPr lang="fr-FR" altLang="ja-JP" sz="2000" i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(prévoir, faire, vérifier, corriger).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000" i="1" dirty="0">
                <a:solidFill>
                  <a:schemeClr val="accent2"/>
                </a:solidFill>
              </a:rPr>
              <a:t>Le « cadre de référence européen » met l'accent sur le </a:t>
            </a:r>
            <a:r>
              <a:rPr lang="fr-FR" altLang="fr-FR" sz="2000" b="1" i="1" dirty="0">
                <a:solidFill>
                  <a:schemeClr val="accent2"/>
                </a:solidFill>
              </a:rPr>
              <a:t>contrôle et l'amélioration de la qualité</a:t>
            </a:r>
            <a:r>
              <a:rPr lang="fr-FR" altLang="fr-FR" sz="2000" i="1" dirty="0">
                <a:solidFill>
                  <a:schemeClr val="accent2"/>
                </a:solidFill>
              </a:rPr>
              <a:t>, en combinant des procédés </a:t>
            </a:r>
            <a:r>
              <a:rPr lang="fr-FR" altLang="fr-FR" sz="2000" b="1" i="1" dirty="0">
                <a:solidFill>
                  <a:schemeClr val="accent2"/>
                </a:solidFill>
              </a:rPr>
              <a:t>d'évaluation interne et externe</a:t>
            </a:r>
            <a:r>
              <a:rPr lang="fr-FR" altLang="fr-FR" sz="2000" i="1" dirty="0">
                <a:solidFill>
                  <a:schemeClr val="accent2"/>
                </a:solidFill>
              </a:rPr>
              <a:t>, le tout sur la base de </a:t>
            </a:r>
            <a:r>
              <a:rPr lang="fr-FR" altLang="fr-FR" sz="2000" b="1" i="1" dirty="0">
                <a:solidFill>
                  <a:schemeClr val="accent2"/>
                </a:solidFill>
              </a:rPr>
              <a:t>données chiffrées et d'analyses</a:t>
            </a:r>
            <a:r>
              <a:rPr lang="fr-FR" altLang="fr-FR" sz="2000" i="1" dirty="0">
                <a:solidFill>
                  <a:schemeClr val="accent2"/>
                </a:solidFill>
              </a:rPr>
              <a:t> </a:t>
            </a:r>
            <a:r>
              <a:rPr lang="fr-FR" altLang="fr-FR" sz="2000" b="1" i="1" dirty="0">
                <a:solidFill>
                  <a:schemeClr val="accent2"/>
                </a:solidFill>
              </a:rPr>
              <a:t>qualitatives</a:t>
            </a:r>
            <a:r>
              <a:rPr lang="fr-FR" altLang="fr-FR" sz="2000" i="1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" y="0"/>
            <a:ext cx="3294063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rgbClr val="333399"/>
                </a:solidFill>
              </a:rPr>
              <a:t>14 décembre 2017</a:t>
            </a:r>
          </a:p>
        </p:txBody>
      </p:sp>
    </p:spTree>
    <p:extLst>
      <p:ext uri="{BB962C8B-B14F-4D97-AF65-F5344CB8AC3E}">
        <p14:creationId xmlns:p14="http://schemas.microsoft.com/office/powerpoint/2010/main" val="19316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4973D4-01C5-4625-B68E-D6A4D9A4DB8B}" type="slidenum">
              <a:rPr lang="fr-FR" altLang="fr-FR" sz="1400">
                <a:solidFill>
                  <a:srgbClr val="33339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66</a:t>
            </a:fld>
            <a:endParaRPr lang="fr-FR" altLang="fr-FR" sz="1400">
              <a:solidFill>
                <a:srgbClr val="333399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41196" y="344488"/>
            <a:ext cx="5702300" cy="11430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3600" dirty="0"/>
              <a:t>Qualité : des définitions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9776" y="1846264"/>
            <a:ext cx="10614024" cy="47371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fr-FR" altLang="ja-JP" sz="2000" dirty="0">
                <a:solidFill>
                  <a:schemeClr val="accent2"/>
                </a:solidFill>
                <a:ea typeface="ＭＳ Ｐゴシック" charset="-128"/>
              </a:rPr>
              <a:t>«La qualité est l’aptitude d’un ensemble de caractéristiques intrinsèques à </a:t>
            </a:r>
            <a:r>
              <a:rPr lang="fr-FR" altLang="ja-JP" sz="2000" b="1" dirty="0">
                <a:solidFill>
                  <a:schemeClr val="accent2"/>
                </a:solidFill>
                <a:ea typeface="ＭＳ Ｐゴシック" charset="-128"/>
              </a:rPr>
              <a:t>satisfaire des exigences</a:t>
            </a:r>
            <a:r>
              <a:rPr lang="fr-FR" altLang="ja-JP" sz="2000" dirty="0">
                <a:solidFill>
                  <a:schemeClr val="accent2"/>
                </a:solidFill>
                <a:ea typeface="ＭＳ Ｐゴシック" charset="-128"/>
              </a:rPr>
              <a:t> (norme ISO 9001: 2015*, cette norme constitue un </a:t>
            </a:r>
            <a:r>
              <a:rPr lang="fr-FR" altLang="ja-JP" sz="2000" b="1" dirty="0">
                <a:solidFill>
                  <a:schemeClr val="accent2"/>
                </a:solidFill>
                <a:ea typeface="ＭＳ Ｐゴシック" charset="-128"/>
              </a:rPr>
              <a:t>référentiel qualité</a:t>
            </a:r>
            <a:r>
              <a:rPr lang="fr-FR" altLang="ja-JP" sz="2000" dirty="0">
                <a:solidFill>
                  <a:schemeClr val="accent2"/>
                </a:solidFill>
                <a:ea typeface="ＭＳ Ｐゴシック" charset="-128"/>
              </a:rPr>
              <a:t>). </a:t>
            </a:r>
            <a:endParaRPr lang="fr-FR" altLang="ja-JP" sz="1800" dirty="0">
              <a:solidFill>
                <a:schemeClr val="accent2"/>
              </a:solidFill>
              <a:ea typeface="ＭＳ Ｐゴシック" charset="-128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fr-FR" altLang="ja-JP" sz="1800" dirty="0">
                <a:solidFill>
                  <a:schemeClr val="accent2"/>
                </a:solidFill>
                <a:ea typeface="ＭＳ Ｐゴシック" charset="-128"/>
              </a:rPr>
              <a:t>Remarques : 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fr-FR" altLang="ja-JP" sz="1800" dirty="0">
                <a:solidFill>
                  <a:schemeClr val="accent2"/>
                </a:solidFill>
                <a:ea typeface="ＭＳ Ｐゴシック" charset="-128"/>
              </a:rPr>
              <a:t>cette définition s’applique à un </a:t>
            </a:r>
            <a:r>
              <a:rPr lang="fr-FR" altLang="ja-JP" sz="1800" b="1" dirty="0">
                <a:solidFill>
                  <a:schemeClr val="accent2"/>
                </a:solidFill>
                <a:ea typeface="ＭＳ Ｐゴシック" charset="-128"/>
              </a:rPr>
              <a:t>produit</a:t>
            </a:r>
            <a:r>
              <a:rPr lang="fr-FR" altLang="ja-JP" sz="1800" dirty="0">
                <a:solidFill>
                  <a:schemeClr val="accent2"/>
                </a:solidFill>
                <a:ea typeface="ＭＳ Ｐゴシック" charset="-128"/>
              </a:rPr>
              <a:t> ou à un </a:t>
            </a:r>
            <a:r>
              <a:rPr lang="fr-FR" altLang="ja-JP" sz="1800" b="1" dirty="0">
                <a:solidFill>
                  <a:schemeClr val="accent2"/>
                </a:solidFill>
                <a:ea typeface="ＭＳ Ｐゴシック" charset="-128"/>
              </a:rPr>
              <a:t>service</a:t>
            </a:r>
            <a:r>
              <a:rPr lang="fr-FR" altLang="ja-JP" sz="1800" dirty="0">
                <a:solidFill>
                  <a:schemeClr val="accent2"/>
                </a:solidFill>
                <a:ea typeface="ＭＳ Ｐゴシック" charset="-128"/>
              </a:rPr>
              <a:t> mais aussi à une </a:t>
            </a:r>
            <a:r>
              <a:rPr lang="fr-FR" altLang="ja-JP" sz="1800" b="1" dirty="0">
                <a:solidFill>
                  <a:schemeClr val="accent2"/>
                </a:solidFill>
                <a:ea typeface="ＭＳ Ｐゴシック" charset="-128"/>
              </a:rPr>
              <a:t>activité</a:t>
            </a:r>
            <a:r>
              <a:rPr lang="fr-FR" altLang="ja-JP" sz="1800" dirty="0">
                <a:solidFill>
                  <a:schemeClr val="accent2"/>
                </a:solidFill>
                <a:ea typeface="ＭＳ Ｐゴシック" charset="-128"/>
              </a:rPr>
              <a:t>, un </a:t>
            </a:r>
            <a:r>
              <a:rPr lang="fr-FR" altLang="ja-JP" sz="1800" b="1" dirty="0">
                <a:solidFill>
                  <a:schemeClr val="accent2"/>
                </a:solidFill>
                <a:ea typeface="ＭＳ Ｐゴシック" charset="-128"/>
              </a:rPr>
              <a:t>processus</a:t>
            </a:r>
            <a:r>
              <a:rPr lang="fr-FR" altLang="ja-JP" sz="1800" dirty="0">
                <a:solidFill>
                  <a:schemeClr val="accent2"/>
                </a:solidFill>
                <a:ea typeface="ＭＳ Ｐゴシック" charset="-128"/>
              </a:rPr>
              <a:t>, une </a:t>
            </a:r>
            <a:r>
              <a:rPr lang="fr-FR" altLang="ja-JP" sz="1800" b="1" dirty="0">
                <a:solidFill>
                  <a:schemeClr val="accent2"/>
                </a:solidFill>
                <a:ea typeface="ＭＳ Ｐゴシック" charset="-128"/>
              </a:rPr>
              <a:t>organisation</a:t>
            </a:r>
            <a:r>
              <a:rPr lang="fr-FR" altLang="ja-JP" sz="1800" dirty="0">
                <a:solidFill>
                  <a:schemeClr val="accent2"/>
                </a:solidFill>
                <a:ea typeface="ＭＳ Ｐゴシック" charset="-128"/>
              </a:rPr>
              <a:t>. L’accent est mis sur l’écoute et la satisfaction du </a:t>
            </a:r>
            <a:r>
              <a:rPr lang="fr-FR" altLang="ja-JP" sz="1800" b="1" dirty="0">
                <a:solidFill>
                  <a:schemeClr val="accent2"/>
                </a:solidFill>
                <a:ea typeface="ＭＳ Ｐゴシック" charset="-128"/>
              </a:rPr>
              <a:t>client</a:t>
            </a:r>
            <a:r>
              <a:rPr lang="fr-FR" altLang="ja-JP" sz="1800" dirty="0">
                <a:solidFill>
                  <a:schemeClr val="accent2"/>
                </a:solidFill>
                <a:ea typeface="ＭＳ Ｐゴシック" charset="-128"/>
              </a:rPr>
              <a:t>, de l’</a:t>
            </a:r>
            <a:r>
              <a:rPr lang="fr-FR" altLang="ja-JP" sz="1800" b="1" dirty="0">
                <a:solidFill>
                  <a:schemeClr val="accent2"/>
                </a:solidFill>
                <a:ea typeface="ＭＳ Ｐゴシック" charset="-128"/>
              </a:rPr>
              <a:t>usager</a:t>
            </a:r>
            <a:r>
              <a:rPr lang="fr-FR" altLang="ja-JP" sz="1800" dirty="0">
                <a:solidFill>
                  <a:schemeClr val="accent2"/>
                </a:solidFill>
                <a:ea typeface="ＭＳ Ｐゴシック" charset="-128"/>
              </a:rPr>
              <a:t>, de toutes les </a:t>
            </a:r>
            <a:r>
              <a:rPr lang="fr-FR" altLang="ja-JP" sz="1800" b="1" dirty="0">
                <a:solidFill>
                  <a:schemeClr val="accent2"/>
                </a:solidFill>
                <a:ea typeface="ＭＳ Ｐゴシック" charset="-128"/>
              </a:rPr>
              <a:t>parties prenantes externes et internes</a:t>
            </a:r>
            <a:r>
              <a:rPr lang="fr-FR" altLang="ja-JP" sz="1800" dirty="0">
                <a:solidFill>
                  <a:schemeClr val="accent2"/>
                </a:solidFill>
                <a:ea typeface="ＭＳ Ｐゴシック" charset="-128"/>
              </a:rPr>
              <a:t> 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fr-FR" sz="1800" spc="-25" dirty="0">
                <a:solidFill>
                  <a:schemeClr val="accent2"/>
                </a:solidFill>
                <a:cs typeface="MetaSerifPro-Light"/>
              </a:rPr>
              <a:t>la qualité repose sur le concept d’</a:t>
            </a:r>
            <a:r>
              <a:rPr lang="fr-FR" sz="1800" b="1" spc="-25" dirty="0">
                <a:solidFill>
                  <a:schemeClr val="accent2"/>
                </a:solidFill>
                <a:cs typeface="MetaSerifPro-Light"/>
              </a:rPr>
              <a:t>amélioration continue </a:t>
            </a:r>
            <a:r>
              <a:rPr lang="fr-FR" sz="1800" spc="-25" dirty="0">
                <a:solidFill>
                  <a:schemeClr val="accent2"/>
                </a:solidFill>
                <a:cs typeface="MetaSerifPro-Light"/>
              </a:rPr>
              <a:t>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fr-CH" sz="1800" spc="-20" dirty="0">
                <a:solidFill>
                  <a:schemeClr val="accent2"/>
                </a:solidFill>
                <a:cs typeface="MetaSerifPro-Light"/>
              </a:rPr>
              <a:t>les objectifs en termes de « qualité » ne sont pas spécifiés dans la norme, mais elle prévoit que </a:t>
            </a:r>
            <a:r>
              <a:rPr lang="fr-CH" sz="1800" b="1" spc="-20" dirty="0">
                <a:solidFill>
                  <a:schemeClr val="accent2"/>
                </a:solidFill>
                <a:cs typeface="MetaSerifPro-Light"/>
              </a:rPr>
              <a:t>les organisations doivent définir leurs objectifs, leurs processus de pilotage et rechercher « constamment » les améliorations pour les atteindre </a:t>
            </a:r>
            <a:r>
              <a:rPr lang="fr-CH" sz="1800" spc="-20" dirty="0">
                <a:solidFill>
                  <a:schemeClr val="accent2"/>
                </a:solidFill>
                <a:cs typeface="MetaSerifPro-Light"/>
              </a:rPr>
              <a:t>(lien avec le concept d’autonomie).</a:t>
            </a:r>
            <a:endParaRPr lang="fr-FR" sz="1800" spc="-20" dirty="0">
              <a:solidFill>
                <a:schemeClr val="accent2"/>
              </a:solidFill>
              <a:cs typeface="MetaSerifPro-Light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fr-FR" altLang="fr-FR" sz="18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fr-FR" altLang="fr-FR" sz="1800" dirty="0">
                <a:solidFill>
                  <a:schemeClr val="accent2"/>
                </a:solidFill>
              </a:rPr>
              <a:t>Une démarche qualité ne fixe pas non plus les objectifs d’une organisation, </a:t>
            </a:r>
            <a:r>
              <a:rPr lang="fr-FR" altLang="fr-FR" sz="1800" b="1" dirty="0">
                <a:solidFill>
                  <a:schemeClr val="accent2"/>
                </a:solidFill>
              </a:rPr>
              <a:t>elle ne se situe pas au même niveau qu’un label,  un projet d’établissement,</a:t>
            </a:r>
            <a:r>
              <a:rPr lang="fr-FR" altLang="fr-FR" sz="1800" dirty="0">
                <a:solidFill>
                  <a:schemeClr val="accent2"/>
                </a:solidFill>
              </a:rPr>
              <a:t> </a:t>
            </a:r>
            <a:r>
              <a:rPr lang="fr-FR" altLang="fr-FR" sz="1800" b="1" dirty="0">
                <a:solidFill>
                  <a:schemeClr val="accent2"/>
                </a:solidFill>
              </a:rPr>
              <a:t>une réforme,</a:t>
            </a:r>
            <a:r>
              <a:rPr lang="fr-FR" altLang="fr-FR" sz="1800" dirty="0">
                <a:solidFill>
                  <a:schemeClr val="accent2"/>
                </a:solidFill>
              </a:rPr>
              <a:t> etc. Une démarche qualité est « normalement » </a:t>
            </a:r>
            <a:r>
              <a:rPr lang="fr-FR" altLang="fr-FR" sz="1800" b="1" dirty="0">
                <a:solidFill>
                  <a:schemeClr val="accent2"/>
                </a:solidFill>
              </a:rPr>
              <a:t>facilitatrice</a:t>
            </a:r>
            <a:r>
              <a:rPr lang="fr-FR" altLang="fr-FR" sz="1800" dirty="0">
                <a:solidFill>
                  <a:schemeClr val="accent2"/>
                </a:solidFill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fr-FR" altLang="fr-FR" sz="1400" dirty="0">
                <a:solidFill>
                  <a:schemeClr val="accent2"/>
                </a:solidFill>
              </a:rPr>
              <a:t>(*) L’ISO 9001 fait partie de la famille des normes de </a:t>
            </a:r>
            <a:r>
              <a:rPr lang="fr-FR" altLang="fr-FR" sz="1400" b="1" dirty="0">
                <a:solidFill>
                  <a:schemeClr val="accent2"/>
                </a:solidFill>
              </a:rPr>
              <a:t>«management et d’organisation»</a:t>
            </a:r>
            <a:endParaRPr lang="fr-FR" altLang="fr-FR" sz="14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fr-FR" altLang="fr-FR" sz="2400" dirty="0">
              <a:solidFill>
                <a:schemeClr val="accent2"/>
              </a:solidFill>
              <a:ea typeface="ＭＳ Ｐゴシック" charset="-128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fr-FR" altLang="ja-JP" sz="2400" dirty="0">
                <a:ea typeface="ＭＳ Ｐゴシック" charset="-128"/>
              </a:rPr>
              <a:t>	</a:t>
            </a:r>
            <a:endParaRPr lang="fr-FR" altLang="fr-FR" sz="2400" dirty="0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4" y="0"/>
            <a:ext cx="3294063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rgbClr val="333399"/>
                </a:solidFill>
              </a:rPr>
              <a:t>14 décembre 2017</a:t>
            </a:r>
          </a:p>
        </p:txBody>
      </p:sp>
    </p:spTree>
    <p:extLst>
      <p:ext uri="{BB962C8B-B14F-4D97-AF65-F5344CB8AC3E}">
        <p14:creationId xmlns:p14="http://schemas.microsoft.com/office/powerpoint/2010/main" val="192298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058C75-EA75-473B-8D65-214AEE0F9AC0}" type="slidenum">
              <a:rPr lang="fr-FR" altLang="fr-FR" sz="1400">
                <a:solidFill>
                  <a:schemeClr val="accent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fr-FR" altLang="fr-FR" sz="1400">
              <a:solidFill>
                <a:schemeClr val="accent2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344488"/>
            <a:ext cx="5372100" cy="11430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3600" dirty="0"/>
              <a:t>Amélioration continue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999" y="2343150"/>
            <a:ext cx="6054726" cy="3894137"/>
          </a:xfrm>
        </p:spPr>
        <p:txBody>
          <a:bodyPr/>
          <a:lstStyle/>
          <a:p>
            <a:pPr marL="0" indent="0" algn="just">
              <a:buNone/>
            </a:pPr>
            <a:r>
              <a:rPr lang="fr-FR" altLang="fr-FR" sz="2000" dirty="0">
                <a:solidFill>
                  <a:schemeClr val="accent2"/>
                </a:solidFill>
              </a:rPr>
              <a:t>La méthode </a:t>
            </a:r>
            <a:r>
              <a:rPr lang="fr-FR" altLang="fr-FR" sz="2000" b="1" dirty="0">
                <a:solidFill>
                  <a:schemeClr val="accent2"/>
                </a:solidFill>
              </a:rPr>
              <a:t>PDCA</a:t>
            </a:r>
            <a:r>
              <a:rPr lang="fr-FR" altLang="fr-FR" sz="2000" dirty="0">
                <a:solidFill>
                  <a:schemeClr val="accent2"/>
                </a:solidFill>
              </a:rPr>
              <a:t> (Plan/Do/Check/</a:t>
            </a:r>
            <a:r>
              <a:rPr lang="fr-FR" altLang="fr-FR" sz="2000" dirty="0" err="1">
                <a:solidFill>
                  <a:schemeClr val="accent2"/>
                </a:solidFill>
              </a:rPr>
              <a:t>Act</a:t>
            </a:r>
            <a:r>
              <a:rPr lang="fr-FR" altLang="fr-FR" sz="2000" dirty="0">
                <a:solidFill>
                  <a:schemeClr val="accent2"/>
                </a:solidFill>
              </a:rPr>
              <a:t>) :</a:t>
            </a:r>
          </a:p>
          <a:p>
            <a:pPr marL="990600" lvl="1" indent="-533400" algn="just"/>
            <a:r>
              <a:rPr lang="fr-FR" altLang="ja-JP" sz="2000" i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« </a:t>
            </a:r>
            <a:r>
              <a:rPr lang="fr-FR" altLang="ja-JP" sz="2000" b="1" i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Plan</a:t>
            </a:r>
            <a:r>
              <a:rPr lang="fr-FR" altLang="ja-JP" sz="2000" i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 »</a:t>
            </a:r>
            <a:r>
              <a:rPr lang="fr-FR" altLang="ja-JP" sz="20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: prévoir, préparer, définir ce que l'on va réaliser (peut nécessiter un diagnostic initial) ;</a:t>
            </a:r>
          </a:p>
          <a:p>
            <a:pPr marL="990600" lvl="1" indent="-533400" algn="just"/>
            <a:r>
              <a:rPr lang="fr-FR" altLang="ja-JP" sz="2000" i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« </a:t>
            </a:r>
            <a:r>
              <a:rPr lang="fr-FR" altLang="ja-JP" sz="2000" b="1" i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Do</a:t>
            </a:r>
            <a:r>
              <a:rPr lang="fr-FR" altLang="ja-JP" sz="2000" i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 »</a:t>
            </a:r>
            <a:r>
              <a:rPr lang="fr-FR" altLang="ja-JP" sz="20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: faire, planifier et développer, réaliser ; </a:t>
            </a:r>
          </a:p>
          <a:p>
            <a:pPr marL="990600" lvl="1" indent="-533400" algn="just"/>
            <a:r>
              <a:rPr lang="fr-FR" altLang="ja-JP" sz="20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ja-JP" sz="2000" i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« </a:t>
            </a:r>
            <a:r>
              <a:rPr lang="fr-FR" altLang="ja-JP" sz="2000" b="1" i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Check</a:t>
            </a:r>
            <a:r>
              <a:rPr lang="fr-FR" altLang="ja-JP" sz="2000" i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 »</a:t>
            </a:r>
            <a:r>
              <a:rPr lang="fr-FR" altLang="ja-JP" sz="20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: vérifier, </a:t>
            </a:r>
            <a:r>
              <a:rPr lang="fr-FR" altLang="ja-JP" sz="20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évaluer</a:t>
            </a:r>
            <a:r>
              <a:rPr lang="fr-FR" altLang="ja-JP" sz="20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, contrôler ;</a:t>
            </a:r>
          </a:p>
          <a:p>
            <a:pPr marL="990600" lvl="1" indent="-533400" algn="just"/>
            <a:r>
              <a:rPr lang="fr-FR" altLang="ja-JP" sz="2000" i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« </a:t>
            </a:r>
            <a:r>
              <a:rPr lang="fr-FR" altLang="ja-JP" sz="2000" b="1" i="1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Act</a:t>
            </a:r>
            <a:r>
              <a:rPr lang="fr-FR" altLang="ja-JP" sz="2000" i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 »</a:t>
            </a:r>
            <a:r>
              <a:rPr lang="fr-FR" altLang="ja-JP" sz="20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(ou </a:t>
            </a:r>
            <a:r>
              <a:rPr lang="fr-FR" altLang="ja-JP" sz="20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Adjust</a:t>
            </a:r>
            <a:r>
              <a:rPr lang="fr-FR" altLang="ja-JP" sz="20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): réagir, agir, améliorer, ajuster puis amorcer un </a:t>
            </a:r>
            <a:r>
              <a:rPr lang="fr-FR" altLang="ja-JP" sz="20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nouveau cycle</a:t>
            </a:r>
            <a:r>
              <a:rPr lang="fr-FR" altLang="ja-JP" sz="20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.</a:t>
            </a:r>
            <a:endParaRPr lang="fr-FR" altLang="fr-FR" sz="2000" dirty="0">
              <a:solidFill>
                <a:schemeClr val="accent2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" y="0"/>
            <a:ext cx="3294063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300px-Roue_de_Dem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2181226"/>
            <a:ext cx="395128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1"/>
          <p:cNvSpPr>
            <a:spLocks noChangeArrowheads="1"/>
          </p:cNvSpPr>
          <p:nvPr/>
        </p:nvSpPr>
        <p:spPr bwMode="auto">
          <a:xfrm>
            <a:off x="1666875" y="5749925"/>
            <a:ext cx="794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chemeClr val="accent2"/>
                </a:solidFill>
              </a:rPr>
              <a:t>Remarque : il existe de nombreux autres outils qualité.</a:t>
            </a:r>
          </a:p>
        </p:txBody>
      </p:sp>
      <p:sp>
        <p:nvSpPr>
          <p:cNvPr id="615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rgbClr val="333399"/>
                </a:solidFill>
              </a:rPr>
              <a:t>14 décembre 2017</a:t>
            </a:r>
          </a:p>
        </p:txBody>
      </p:sp>
    </p:spTree>
    <p:extLst>
      <p:ext uri="{BB962C8B-B14F-4D97-AF65-F5344CB8AC3E}">
        <p14:creationId xmlns:p14="http://schemas.microsoft.com/office/powerpoint/2010/main" val="5164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F17100-D7D7-4F0C-ADA2-A81421D04BBC}" type="slidenum">
              <a:rPr lang="fr-FR" altLang="fr-FR" sz="1400">
                <a:solidFill>
                  <a:schemeClr val="accent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68</a:t>
            </a:fld>
            <a:endParaRPr lang="fr-FR" altLang="fr-FR" sz="1400">
              <a:solidFill>
                <a:schemeClr val="accent2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1334" y="287338"/>
            <a:ext cx="7031568" cy="11430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3600" dirty="0"/>
              <a:t>Assurance qualité : </a:t>
            </a:r>
            <a:r>
              <a:rPr lang="fr-FR" altLang="fr-FR" sz="3600" dirty="0" smtClean="0"/>
              <a:t/>
            </a:r>
            <a:br>
              <a:rPr lang="fr-FR" altLang="fr-FR" sz="3600" dirty="0" smtClean="0"/>
            </a:br>
            <a:r>
              <a:rPr lang="fr-FR" altLang="fr-FR" sz="3600" dirty="0" smtClean="0"/>
              <a:t>un </a:t>
            </a:r>
            <a:r>
              <a:rPr lang="fr-FR" altLang="fr-FR" sz="3600" dirty="0"/>
              <a:t>niveau de démarche qualité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2200" y="1854200"/>
            <a:ext cx="9605963" cy="35496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fr-FR" altLang="fr-FR" sz="2400" dirty="0">
                <a:solidFill>
                  <a:srgbClr val="333399"/>
                </a:solidFill>
              </a:rPr>
              <a:t>L’</a:t>
            </a:r>
            <a:r>
              <a:rPr lang="fr-FR" altLang="fr-FR" sz="2400" b="1" dirty="0">
                <a:solidFill>
                  <a:srgbClr val="333399"/>
                </a:solidFill>
              </a:rPr>
              <a:t>assurance qualité </a:t>
            </a:r>
            <a:r>
              <a:rPr lang="fr-FR" altLang="fr-FR" sz="2400" dirty="0">
                <a:solidFill>
                  <a:srgbClr val="333399"/>
                </a:solidFill>
              </a:rPr>
              <a:t>visent à </a:t>
            </a:r>
            <a:r>
              <a:rPr lang="fr-FR" altLang="fr-FR" sz="2400" b="1" dirty="0">
                <a:solidFill>
                  <a:srgbClr val="333399"/>
                </a:solidFill>
              </a:rPr>
              <a:t>donner confiance, faire la preuve</a:t>
            </a:r>
            <a:r>
              <a:rPr lang="fr-FR" altLang="fr-FR" sz="2400" dirty="0">
                <a:solidFill>
                  <a:srgbClr val="333399"/>
                </a:solidFill>
              </a:rPr>
              <a:t> ce qui suppose de démontrer que les dispositions prises (</a:t>
            </a:r>
            <a:r>
              <a:rPr lang="fr-FR" altLang="fr-FR" sz="2400" b="1" dirty="0">
                <a:solidFill>
                  <a:srgbClr val="333399"/>
                </a:solidFill>
              </a:rPr>
              <a:t>processus</a:t>
            </a:r>
            <a:r>
              <a:rPr lang="fr-FR" altLang="fr-FR" sz="2400" dirty="0">
                <a:solidFill>
                  <a:srgbClr val="333399"/>
                </a:solidFill>
              </a:rPr>
              <a:t>, éventuelles </a:t>
            </a:r>
            <a:r>
              <a:rPr lang="fr-FR" altLang="fr-FR" sz="2400" b="1" dirty="0">
                <a:solidFill>
                  <a:srgbClr val="333399"/>
                </a:solidFill>
              </a:rPr>
              <a:t>procédures</a:t>
            </a:r>
            <a:r>
              <a:rPr lang="fr-FR" altLang="fr-FR" sz="2400" dirty="0">
                <a:solidFill>
                  <a:srgbClr val="333399"/>
                </a:solidFill>
              </a:rPr>
              <a:t>, organisation, etc.) permettent d’atteindre les </a:t>
            </a:r>
            <a:r>
              <a:rPr lang="fr-FR" altLang="fr-FR" sz="2400" b="1" dirty="0">
                <a:solidFill>
                  <a:srgbClr val="333399"/>
                </a:solidFill>
              </a:rPr>
              <a:t>objectifs fixés </a:t>
            </a:r>
            <a:r>
              <a:rPr lang="fr-FR" altLang="fr-FR" sz="2400" dirty="0">
                <a:solidFill>
                  <a:srgbClr val="333399"/>
                </a:solidFill>
              </a:rPr>
              <a:t>(lien avec le concept d’autonomie).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fr-FR" altLang="fr-FR" sz="2400" dirty="0">
              <a:solidFill>
                <a:schemeClr val="accent2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fr-FR" altLang="fr-FR" sz="2400" dirty="0">
                <a:solidFill>
                  <a:schemeClr val="accent2"/>
                </a:solidFill>
              </a:rPr>
              <a:t>L’assurance qualité repose sur </a:t>
            </a:r>
            <a:r>
              <a:rPr lang="fr-FR" altLang="fr-FR" sz="2400" b="1" dirty="0">
                <a:solidFill>
                  <a:schemeClr val="accent2"/>
                </a:solidFill>
              </a:rPr>
              <a:t>des indicateurs de résultat pertinents </a:t>
            </a:r>
            <a:r>
              <a:rPr lang="fr-FR" altLang="fr-FR" sz="2400" dirty="0">
                <a:solidFill>
                  <a:schemeClr val="accent2"/>
                </a:solidFill>
              </a:rPr>
              <a:t>(tableau de bord de pilotage) et une </a:t>
            </a:r>
            <a:r>
              <a:rPr lang="fr-FR" altLang="fr-FR" sz="2400" b="1" dirty="0">
                <a:solidFill>
                  <a:schemeClr val="accent2"/>
                </a:solidFill>
              </a:rPr>
              <a:t>autoévaluation </a:t>
            </a:r>
            <a:r>
              <a:rPr lang="fr-FR" altLang="fr-FR" sz="2400" dirty="0">
                <a:solidFill>
                  <a:schemeClr val="accent2"/>
                </a:solidFill>
              </a:rPr>
              <a:t>mais peut également s’appuyer sur un dispositif d’</a:t>
            </a:r>
            <a:r>
              <a:rPr lang="fr-FR" altLang="fr-FR" sz="2400" b="1" dirty="0">
                <a:solidFill>
                  <a:schemeClr val="accent2"/>
                </a:solidFill>
              </a:rPr>
              <a:t>audit</a:t>
            </a:r>
            <a:r>
              <a:rPr lang="fr-FR" altLang="fr-FR" sz="2400" dirty="0">
                <a:solidFill>
                  <a:schemeClr val="accent2"/>
                </a:solidFill>
              </a:rPr>
              <a:t> </a:t>
            </a:r>
            <a:r>
              <a:rPr lang="fr-FR" altLang="fr-FR" sz="2400" b="1" dirty="0">
                <a:solidFill>
                  <a:schemeClr val="accent2"/>
                </a:solidFill>
              </a:rPr>
              <a:t>externe</a:t>
            </a:r>
            <a:r>
              <a:rPr lang="fr-FR" altLang="fr-FR" sz="2400" dirty="0">
                <a:solidFill>
                  <a:schemeClr val="accent2"/>
                </a:solidFill>
              </a:rPr>
              <a:t> par une </a:t>
            </a:r>
            <a:r>
              <a:rPr lang="fr-FR" altLang="fr-FR" sz="2400" b="1" dirty="0">
                <a:solidFill>
                  <a:schemeClr val="accent2"/>
                </a:solidFill>
              </a:rPr>
              <a:t>tierce partie</a:t>
            </a:r>
            <a:r>
              <a:rPr lang="fr-FR" altLang="fr-FR" sz="2400" dirty="0">
                <a:solidFill>
                  <a:schemeClr val="accent2"/>
                </a:solidFill>
              </a:rPr>
              <a:t>.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fr-FR" altLang="fr-FR" sz="2400" dirty="0">
              <a:solidFill>
                <a:schemeClr val="accent2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fr-FR" altLang="fr-FR" sz="2400" dirty="0">
                <a:solidFill>
                  <a:schemeClr val="accent2"/>
                </a:solidFill>
              </a:rPr>
              <a:t>L’</a:t>
            </a:r>
            <a:r>
              <a:rPr lang="fr-FR" altLang="fr-FR" sz="2400" b="1" dirty="0">
                <a:solidFill>
                  <a:schemeClr val="accent2"/>
                </a:solidFill>
              </a:rPr>
              <a:t>assurance qualité </a:t>
            </a:r>
            <a:r>
              <a:rPr lang="fr-FR" altLang="fr-FR" sz="2400" dirty="0">
                <a:solidFill>
                  <a:schemeClr val="accent2"/>
                </a:solidFill>
              </a:rPr>
              <a:t>se fonde </a:t>
            </a:r>
            <a:r>
              <a:rPr lang="fr-FR" altLang="fr-FR" sz="2400" b="1" dirty="0">
                <a:solidFill>
                  <a:schemeClr val="accent2"/>
                </a:solidFill>
              </a:rPr>
              <a:t>ou non </a:t>
            </a:r>
            <a:r>
              <a:rPr lang="fr-FR" altLang="fr-FR" sz="2400" dirty="0">
                <a:solidFill>
                  <a:schemeClr val="accent2"/>
                </a:solidFill>
              </a:rPr>
              <a:t>sur une </a:t>
            </a:r>
            <a:r>
              <a:rPr lang="fr-FR" altLang="fr-FR" sz="2400" b="1" dirty="0">
                <a:solidFill>
                  <a:schemeClr val="accent2"/>
                </a:solidFill>
              </a:rPr>
              <a:t>norme</a:t>
            </a:r>
            <a:r>
              <a:rPr lang="fr-FR" altLang="fr-FR" sz="2400" dirty="0">
                <a:solidFill>
                  <a:schemeClr val="accent2"/>
                </a:solidFill>
              </a:rPr>
              <a:t> et peut viser une </a:t>
            </a:r>
            <a:r>
              <a:rPr lang="fr-FR" altLang="fr-FR" sz="2400" b="1" dirty="0">
                <a:solidFill>
                  <a:schemeClr val="accent2"/>
                </a:solidFill>
              </a:rPr>
              <a:t>certification </a:t>
            </a:r>
            <a:r>
              <a:rPr lang="fr-FR" altLang="fr-FR" sz="2400" dirty="0">
                <a:solidFill>
                  <a:schemeClr val="accent2"/>
                </a:solidFill>
              </a:rPr>
              <a:t>(ex : EDUFORM). </a:t>
            </a:r>
            <a:endParaRPr lang="fr-FR" altLang="fr-FR" dirty="0">
              <a:solidFill>
                <a:srgbClr val="FF00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" y="0"/>
            <a:ext cx="3294063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rgbClr val="333399"/>
                </a:solidFill>
              </a:rPr>
              <a:t>14 décembre 2017</a:t>
            </a:r>
          </a:p>
        </p:txBody>
      </p:sp>
    </p:spTree>
    <p:extLst>
      <p:ext uri="{BB962C8B-B14F-4D97-AF65-F5344CB8AC3E}">
        <p14:creationId xmlns:p14="http://schemas.microsoft.com/office/powerpoint/2010/main" val="39228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8E940F1-DA31-450F-91FA-073F100E5E08}" type="slidenum">
              <a:rPr lang="fr-FR" altLang="fr-FR" sz="1400">
                <a:solidFill>
                  <a:schemeClr val="accent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lang="fr-FR" altLang="fr-FR" sz="1400">
              <a:solidFill>
                <a:schemeClr val="accent2"/>
              </a:solidFill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2057400" y="1495426"/>
            <a:ext cx="7975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1800" b="1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1800">
              <a:solidFill>
                <a:srgbClr val="FF0000"/>
              </a:solidFill>
            </a:endParaRP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" y="1"/>
            <a:ext cx="3116263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6" name="Rectangle 8"/>
          <p:cNvSpPr>
            <a:spLocks noGrp="1" noChangeArrowheads="1"/>
          </p:cNvSpPr>
          <p:nvPr>
            <p:ph type="title"/>
          </p:nvPr>
        </p:nvSpPr>
        <p:spPr>
          <a:xfrm>
            <a:off x="3259667" y="206376"/>
            <a:ext cx="7253288" cy="1244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altLang="fr-FR" sz="3600" dirty="0"/>
              <a:t>Mise en œuvre d’une démarche d’assurance qualité</a:t>
            </a:r>
          </a:p>
        </p:txBody>
      </p:sp>
      <p:sp>
        <p:nvSpPr>
          <p:cNvPr id="819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rgbClr val="333399"/>
                </a:solidFill>
              </a:rPr>
              <a:t>14 décembre 2017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1750483"/>
            <a:ext cx="9694333" cy="478948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fr-FR" altLang="fr-FR" sz="2000" b="1" dirty="0">
                <a:solidFill>
                  <a:schemeClr val="accent2"/>
                </a:solidFill>
              </a:rPr>
              <a:t>Objectiver</a:t>
            </a:r>
            <a:r>
              <a:rPr lang="fr-FR" altLang="fr-FR" sz="2000" dirty="0">
                <a:solidFill>
                  <a:schemeClr val="accent2"/>
                </a:solidFill>
              </a:rPr>
              <a:t> un projet d’établissement, une contractualisation, une labellisation à partir de critères nationaux ou non, l’activité d’un service, etc.</a:t>
            </a:r>
            <a:r>
              <a:rPr lang="fr-FR" altLang="fr-FR" sz="2000" b="1" dirty="0">
                <a:solidFill>
                  <a:schemeClr val="accent2"/>
                </a:solidFill>
              </a:rPr>
              <a:t> </a:t>
            </a:r>
            <a:r>
              <a:rPr lang="fr-FR" altLang="fr-FR" sz="2000" dirty="0">
                <a:solidFill>
                  <a:schemeClr val="accent2"/>
                </a:solidFill>
              </a:rPr>
              <a:t>(</a:t>
            </a:r>
            <a:r>
              <a:rPr lang="fr-FR" altLang="fr-FR" sz="2000" i="1" dirty="0">
                <a:solidFill>
                  <a:schemeClr val="accent2"/>
                </a:solidFill>
              </a:rPr>
              <a:t>satisfaire des exigences</a:t>
            </a:r>
            <a:r>
              <a:rPr lang="fr-FR" altLang="fr-FR" sz="2000" dirty="0">
                <a:solidFill>
                  <a:schemeClr val="accent2"/>
                </a:solidFill>
              </a:rPr>
              <a:t>), mettre en place un </a:t>
            </a:r>
            <a:r>
              <a:rPr lang="fr-FR" altLang="fr-FR" sz="2000" b="1" dirty="0">
                <a:solidFill>
                  <a:schemeClr val="accent2"/>
                </a:solidFill>
              </a:rPr>
              <a:t>«management par le projet» :</a:t>
            </a:r>
            <a:endParaRPr lang="fr-FR" altLang="fr-FR" sz="2000" i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fr-FR" altLang="fr-FR" sz="2000" dirty="0">
                <a:solidFill>
                  <a:schemeClr val="accent2"/>
                </a:solidFill>
              </a:rPr>
              <a:t>r</a:t>
            </a:r>
            <a:r>
              <a:rPr lang="fr-FR" altLang="fr-FR" sz="1800" dirty="0">
                <a:solidFill>
                  <a:schemeClr val="accent2"/>
                </a:solidFill>
              </a:rPr>
              <a:t>éaliser un </a:t>
            </a:r>
            <a:r>
              <a:rPr lang="fr-FR" altLang="fr-FR" sz="1800" b="1" dirty="0">
                <a:solidFill>
                  <a:schemeClr val="accent2"/>
                </a:solidFill>
              </a:rPr>
              <a:t>diagnostic initial </a:t>
            </a:r>
            <a:r>
              <a:rPr lang="fr-FR" altLang="fr-FR" sz="1800" dirty="0">
                <a:solidFill>
                  <a:schemeClr val="accent2"/>
                </a:solidFill>
              </a:rPr>
              <a:t>de l’organisation relativement à son objet;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fr-FR" altLang="fr-FR" sz="1800" dirty="0">
                <a:solidFill>
                  <a:schemeClr val="accent2"/>
                </a:solidFill>
              </a:rPr>
              <a:t>définir des </a:t>
            </a:r>
            <a:r>
              <a:rPr lang="fr-FR" altLang="fr-FR" sz="1800" b="1" dirty="0">
                <a:solidFill>
                  <a:schemeClr val="accent2"/>
                </a:solidFill>
              </a:rPr>
              <a:t>objectifs</a:t>
            </a:r>
            <a:r>
              <a:rPr lang="fr-FR" altLang="fr-FR" sz="1800" dirty="0">
                <a:solidFill>
                  <a:schemeClr val="accent2"/>
                </a:solidFill>
              </a:rPr>
              <a:t>, un </a:t>
            </a:r>
            <a:r>
              <a:rPr lang="fr-FR" altLang="fr-FR" sz="1800" b="1" dirty="0">
                <a:solidFill>
                  <a:schemeClr val="accent2"/>
                </a:solidFill>
              </a:rPr>
              <a:t>plan d’action</a:t>
            </a:r>
            <a:r>
              <a:rPr lang="fr-FR" altLang="fr-FR" sz="1800" dirty="0">
                <a:solidFill>
                  <a:schemeClr val="accent2"/>
                </a:solidFill>
              </a:rPr>
              <a:t>, les </a:t>
            </a:r>
            <a:r>
              <a:rPr lang="fr-FR" altLang="fr-FR" sz="1800" b="1" dirty="0">
                <a:solidFill>
                  <a:schemeClr val="accent2"/>
                </a:solidFill>
              </a:rPr>
              <a:t>ressources affectées</a:t>
            </a:r>
            <a:r>
              <a:rPr lang="fr-FR" altLang="fr-FR" sz="1800" dirty="0">
                <a:solidFill>
                  <a:schemeClr val="accent2"/>
                </a:solidFill>
              </a:rPr>
              <a:t>, les </a:t>
            </a:r>
            <a:r>
              <a:rPr lang="fr-FR" altLang="fr-FR" sz="1800" b="1" dirty="0">
                <a:solidFill>
                  <a:schemeClr val="accent2"/>
                </a:solidFill>
              </a:rPr>
              <a:t>modalités de pilotage </a:t>
            </a:r>
            <a:r>
              <a:rPr lang="fr-FR" altLang="fr-FR" sz="1800" dirty="0">
                <a:solidFill>
                  <a:schemeClr val="accent2"/>
                </a:solidFill>
              </a:rPr>
              <a:t>(processus de réalisation);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fr-FR" altLang="fr-FR" sz="1800" dirty="0">
                <a:solidFill>
                  <a:schemeClr val="accent2"/>
                </a:solidFill>
              </a:rPr>
              <a:t>définir des </a:t>
            </a:r>
            <a:r>
              <a:rPr lang="fr-FR" altLang="fr-FR" sz="1800" b="1" dirty="0">
                <a:solidFill>
                  <a:schemeClr val="accent2"/>
                </a:solidFill>
              </a:rPr>
              <a:t>indicateurs de suivi observables</a:t>
            </a:r>
            <a:r>
              <a:rPr lang="fr-FR" altLang="fr-FR" sz="1800" dirty="0">
                <a:solidFill>
                  <a:schemeClr val="accent2"/>
                </a:solidFill>
              </a:rPr>
              <a:t>, </a:t>
            </a:r>
            <a:r>
              <a:rPr lang="fr-FR" altLang="fr-FR" sz="1800" b="1" dirty="0">
                <a:solidFill>
                  <a:schemeClr val="accent2"/>
                </a:solidFill>
              </a:rPr>
              <a:t>quantifiables</a:t>
            </a:r>
            <a:r>
              <a:rPr lang="fr-FR" altLang="fr-FR" sz="1800" dirty="0">
                <a:solidFill>
                  <a:schemeClr val="accent2"/>
                </a:solidFill>
              </a:rPr>
              <a:t> (rechercher une cohérence entre tous les indicateurs);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fr-FR" altLang="fr-FR" sz="1800" dirty="0">
                <a:solidFill>
                  <a:schemeClr val="accent2"/>
                </a:solidFill>
              </a:rPr>
              <a:t>mettre en place une </a:t>
            </a:r>
            <a:r>
              <a:rPr lang="fr-FR" altLang="fr-FR" sz="1800" b="1" dirty="0">
                <a:solidFill>
                  <a:schemeClr val="accent2"/>
                </a:solidFill>
              </a:rPr>
              <a:t>démarche d’autoévaluation </a:t>
            </a:r>
            <a:r>
              <a:rPr lang="fr-FR" altLang="fr-FR" sz="1800" dirty="0">
                <a:solidFill>
                  <a:schemeClr val="accent2"/>
                </a:solidFill>
              </a:rPr>
              <a:t>(méthode et acteurs concernés?) et </a:t>
            </a:r>
            <a:r>
              <a:rPr lang="fr-FR" altLang="fr-FR" sz="1800" b="1" dirty="0">
                <a:solidFill>
                  <a:schemeClr val="accent2"/>
                </a:solidFill>
              </a:rPr>
              <a:t>d’amélioration continue.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fr-FR" altLang="fr-FR" sz="1800" dirty="0">
                <a:solidFill>
                  <a:schemeClr val="accent2"/>
                </a:solidFill>
              </a:rPr>
              <a:t>Remarques: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fr-FR" altLang="fr-FR" sz="1800" dirty="0">
                <a:solidFill>
                  <a:schemeClr val="accent2"/>
                </a:solidFill>
              </a:rPr>
              <a:t>les critères des label « CMQ », « lycée des métiers » doivent être objectiver;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fr-FR" altLang="fr-FR" sz="1800" dirty="0">
                <a:solidFill>
                  <a:schemeClr val="accent2"/>
                </a:solidFill>
              </a:rPr>
              <a:t>l’articulation entre les deux labels «lycée des métiers» et «campus des métiers et des qualifications (CMQ)» a été précisée;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fr-FR" altLang="fr-FR" sz="1800" dirty="0">
                <a:solidFill>
                  <a:schemeClr val="accent2"/>
                </a:solidFill>
              </a:rPr>
              <a:t>une démarche qualité réseau peut être mise en œuvre dans un CMQ (cf. le réseau des GRETA).</a:t>
            </a:r>
            <a:endParaRPr lang="fr-FR" altLang="fr-FR" sz="1800" b="1" dirty="0">
              <a:solidFill>
                <a:schemeClr val="accent2"/>
              </a:solidFill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fr-FR" alt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fr-FR" altLang="fr-FR" dirty="0" smtClean="0"/>
              <a:t>Histoire</a:t>
            </a:r>
            <a:endParaRPr lang="fr-FR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376" y="1968500"/>
            <a:ext cx="7583124" cy="4216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altLang="fr-FR" sz="1200" b="1" dirty="0" smtClean="0">
              <a:solidFill>
                <a:srgbClr val="951B81"/>
              </a:solidFill>
            </a:endParaRPr>
          </a:p>
          <a:p>
            <a:pPr marL="228600" lvl="1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altLang="fr-FR" sz="2800" dirty="0"/>
              <a:t>A</a:t>
            </a:r>
            <a:r>
              <a:rPr lang="fr-FR" altLang="fr-FR" sz="2800" dirty="0" smtClean="0"/>
              <a:t>vec </a:t>
            </a:r>
            <a:r>
              <a:rPr lang="fr-FR" altLang="fr-FR" sz="2800" dirty="0"/>
              <a:t>les inspections générales</a:t>
            </a:r>
          </a:p>
          <a:p>
            <a:pPr marL="228600" lvl="1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altLang="fr-FR" sz="2800" dirty="0"/>
              <a:t>D</a:t>
            </a:r>
            <a:r>
              <a:rPr lang="fr-FR" altLang="fr-FR" sz="2800" dirty="0" smtClean="0"/>
              <a:t>ans </a:t>
            </a:r>
            <a:r>
              <a:rPr lang="fr-FR" altLang="fr-FR" sz="2800" dirty="0"/>
              <a:t>le cadre d’un projet européen,  </a:t>
            </a:r>
            <a:br>
              <a:rPr lang="fr-FR" altLang="fr-FR" sz="2800" dirty="0"/>
            </a:br>
            <a:r>
              <a:rPr lang="fr-FR" altLang="fr-FR" sz="2800" dirty="0"/>
              <a:t>projet Qalep </a:t>
            </a:r>
            <a:endParaRPr lang="fr-FR" altLang="fr-FR" sz="2800" dirty="0" smtClean="0"/>
          </a:p>
          <a:p>
            <a:pPr lvl="1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fr-FR" altLang="fr-FR" sz="2600" dirty="0" smtClean="0"/>
              <a:t>Autriche</a:t>
            </a:r>
            <a:r>
              <a:rPr lang="fr-FR" altLang="fr-FR" sz="2600" dirty="0"/>
              <a:t>, Hongrie et </a:t>
            </a:r>
            <a:r>
              <a:rPr lang="fr-FR" altLang="fr-FR" sz="2600" dirty="0" smtClean="0"/>
              <a:t>Roumanie</a:t>
            </a:r>
            <a:endParaRPr lang="fr-FR" altLang="fr-FR" sz="2600" dirty="0"/>
          </a:p>
          <a:p>
            <a:pPr lvl="1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fr-FR" altLang="fr-FR" sz="2600" dirty="0" smtClean="0"/>
              <a:t>proposition </a:t>
            </a:r>
            <a:r>
              <a:rPr lang="fr-FR" altLang="fr-FR" sz="2600" dirty="0"/>
              <a:t>d’un dispositif d’auto-évaluation </a:t>
            </a:r>
          </a:p>
          <a:p>
            <a:pPr marL="228600" lvl="1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altLang="fr-FR" sz="2800" dirty="0"/>
              <a:t>D</a:t>
            </a:r>
            <a:r>
              <a:rPr lang="fr-FR" altLang="fr-FR" sz="2800" dirty="0" smtClean="0"/>
              <a:t>evenu </a:t>
            </a:r>
            <a:r>
              <a:rPr lang="fr-FR" altLang="fr-FR" sz="2800" dirty="0"/>
              <a:t>l’outil </a:t>
            </a:r>
            <a:r>
              <a:rPr lang="fr-FR" altLang="fr-FR" sz="2800" dirty="0" err="1" smtClean="0"/>
              <a:t>QualEduc</a:t>
            </a:r>
            <a:r>
              <a:rPr lang="fr-FR" altLang="fr-FR" sz="2800" dirty="0" smtClean="0"/>
              <a:t> puis </a:t>
            </a:r>
            <a:r>
              <a:rPr lang="fr-FR" altLang="fr-FR" sz="2800" b="1" dirty="0" smtClean="0">
                <a:solidFill>
                  <a:srgbClr val="06B5C7"/>
                </a:solidFill>
              </a:rPr>
              <a:t>Qualéduc, </a:t>
            </a:r>
            <a:r>
              <a:rPr lang="fr-FR" altLang="fr-FR" sz="2800" dirty="0"/>
              <a:t/>
            </a:r>
            <a:br>
              <a:rPr lang="fr-FR" altLang="fr-FR" sz="2800" dirty="0"/>
            </a:br>
            <a:r>
              <a:rPr lang="fr-FR" altLang="fr-FR" sz="2800" dirty="0"/>
              <a:t>actuellement déployé </a:t>
            </a:r>
            <a:r>
              <a:rPr lang="fr-FR" altLang="fr-FR" sz="2800" dirty="0" smtClean="0"/>
              <a:t>dans 25 académies</a:t>
            </a:r>
          </a:p>
          <a:p>
            <a:pPr marL="228600" lvl="1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2800" b="1" dirty="0" smtClean="0">
                <a:solidFill>
                  <a:srgbClr val="961D82"/>
                </a:solidFill>
              </a:rPr>
              <a:t>Guide : méthode et support d’auto-évaluation</a:t>
            </a:r>
            <a:endParaRPr lang="fr-FR" sz="2800" b="1" dirty="0">
              <a:solidFill>
                <a:srgbClr val="961D8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8429">
            <a:off x="7491145" y="1050287"/>
            <a:ext cx="4168687" cy="246449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5431" y="674488"/>
            <a:ext cx="3554276" cy="462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24" y="2178625"/>
            <a:ext cx="2873478" cy="391795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9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rgbClr val="333399"/>
                </a:solidFill>
              </a:rPr>
              <a:t>14 décembre 2017</a:t>
            </a:r>
          </a:p>
        </p:txBody>
      </p:sp>
      <p:sp>
        <p:nvSpPr>
          <p:cNvPr id="921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16B611-AB40-4862-8C4D-6050E2698A01}" type="slidenum">
              <a:rPr lang="fr-FR" altLang="fr-FR" sz="1400">
                <a:solidFill>
                  <a:srgbClr val="33339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70</a:t>
            </a:fld>
            <a:endParaRPr lang="fr-FR" altLang="fr-FR" sz="1400">
              <a:solidFill>
                <a:srgbClr val="333399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2133" y="344488"/>
            <a:ext cx="6998230" cy="11430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3600" dirty="0"/>
              <a:t>Principes d’une démarche qualité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867" y="1905000"/>
            <a:ext cx="10275069" cy="42370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altLang="ja-JP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L’attention </a:t>
            </a:r>
            <a:r>
              <a:rPr lang="fr-FR" altLang="fr-FR" sz="2400" b="1" dirty="0">
                <a:solidFill>
                  <a:schemeClr val="accent2"/>
                </a:solidFill>
              </a:rPr>
              <a:t>aux parties prenantes internes et externes à l’organisation</a:t>
            </a:r>
            <a:r>
              <a:rPr lang="fr-FR" altLang="ja-JP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0" indent="0" algn="just">
              <a:buNone/>
            </a:pPr>
            <a:r>
              <a:rPr lang="fr-FR" altLang="ja-JP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L’importance du leadership et </a:t>
            </a:r>
            <a:r>
              <a:rPr lang="fr-FR" altLang="ja-JP" sz="24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l’engagement de la direction</a:t>
            </a:r>
            <a:r>
              <a:rPr lang="fr-FR" altLang="ja-JP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0" indent="0" algn="just">
              <a:buNone/>
            </a:pPr>
            <a:r>
              <a:rPr lang="fr-FR" altLang="ja-JP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La </a:t>
            </a:r>
            <a:r>
              <a:rPr lang="fr-FR" altLang="ja-JP" sz="24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démarche participative, l’implication du personnel</a:t>
            </a:r>
            <a:r>
              <a:rPr lang="fr-FR" altLang="ja-JP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0" indent="0" algn="just">
              <a:buNone/>
            </a:pPr>
            <a:r>
              <a:rPr lang="fr-FR" altLang="ja-JP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L’approche </a:t>
            </a:r>
            <a:r>
              <a:rPr lang="fr-FR" altLang="ja-JP" sz="24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processus </a:t>
            </a:r>
            <a:r>
              <a:rPr lang="fr-FR" altLang="ja-JP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(QQOQCPC): le processus est un </a:t>
            </a:r>
            <a:r>
              <a:rPr lang="fr-FR" altLang="ja-JP" sz="24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ensemble d’activités corrélées ou interactives qui transforment des éléments d’entrée en éléments de sortie</a:t>
            </a:r>
            <a:r>
              <a:rPr lang="fr-FR" altLang="ja-JP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résultat du processus (approche système).</a:t>
            </a:r>
          </a:p>
          <a:p>
            <a:pPr marL="0" indent="0" algn="just">
              <a:buNone/>
            </a:pPr>
            <a:r>
              <a:rPr lang="fr-FR" altLang="ja-JP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L’</a:t>
            </a:r>
            <a:r>
              <a:rPr lang="fr-FR" altLang="ja-JP" sz="24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analyse des risques </a:t>
            </a:r>
            <a:r>
              <a:rPr lang="fr-FR" altLang="ja-JP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(</a:t>
            </a:r>
            <a:r>
              <a:rPr lang="fr-FR" altLang="ja-JP" sz="24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prévention </a:t>
            </a:r>
            <a:r>
              <a:rPr lang="fr-FR" altLang="ja-JP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plutôt que </a:t>
            </a:r>
            <a:r>
              <a:rPr lang="fr-FR" altLang="ja-JP" sz="24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correction</a:t>
            </a:r>
            <a:r>
              <a:rPr lang="fr-FR" altLang="ja-JP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).</a:t>
            </a:r>
          </a:p>
          <a:p>
            <a:pPr marL="0" indent="0" algn="just">
              <a:buNone/>
            </a:pPr>
            <a:r>
              <a:rPr lang="fr-FR" altLang="ja-JP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L’</a:t>
            </a:r>
            <a:r>
              <a:rPr lang="fr-FR" altLang="ja-JP" sz="24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amélioration continue </a:t>
            </a:r>
            <a:r>
              <a:rPr lang="fr-FR" altLang="ja-JP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(PDCA).</a:t>
            </a:r>
          </a:p>
          <a:p>
            <a:pPr marL="0" indent="0" algn="just">
              <a:buNone/>
            </a:pPr>
            <a:r>
              <a:rPr lang="fr-FR" altLang="ja-JP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L’</a:t>
            </a:r>
            <a:r>
              <a:rPr lang="fr-FR" altLang="ja-JP" sz="24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évaluation</a:t>
            </a:r>
            <a:r>
              <a:rPr lang="fr-FR" altLang="ja-JP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et l’</a:t>
            </a:r>
            <a:r>
              <a:rPr lang="fr-FR" altLang="ja-JP" sz="24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autoévaluation</a:t>
            </a:r>
            <a:r>
              <a:rPr lang="fr-FR" altLang="ja-JP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ja-JP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: approche factuelle fondée sur les </a:t>
            </a:r>
            <a:r>
              <a:rPr lang="fr-FR" altLang="ja-JP" sz="24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données</a:t>
            </a:r>
            <a:r>
              <a:rPr lang="fr-FR" altLang="ja-JP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, les </a:t>
            </a:r>
            <a:r>
              <a:rPr lang="fr-FR" altLang="ja-JP" sz="24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faits</a:t>
            </a:r>
            <a:r>
              <a:rPr lang="fr-FR" altLang="ja-JP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.</a:t>
            </a:r>
            <a:endParaRPr lang="fr-FR" altLang="fr-FR" sz="2400" dirty="0">
              <a:solidFill>
                <a:schemeClr val="accent2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fr-FR" altLang="fr-FR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fr-FR" altLang="fr-FR" dirty="0"/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6" y="0"/>
            <a:ext cx="3294063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1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accent2"/>
                </a:solidFill>
              </a:rPr>
              <a:t>14 décembre 2017</a:t>
            </a:r>
          </a:p>
        </p:txBody>
      </p:sp>
      <p:sp>
        <p:nvSpPr>
          <p:cNvPr id="1024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63B602C-0C80-48BD-8BDD-EB80C71B2317}" type="slidenum">
              <a:rPr lang="fr-FR" altLang="fr-FR" sz="1400">
                <a:solidFill>
                  <a:schemeClr val="accent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71</a:t>
            </a:fld>
            <a:endParaRPr lang="fr-FR" altLang="fr-FR" sz="1400">
              <a:solidFill>
                <a:schemeClr val="accent2"/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27400" y="522288"/>
            <a:ext cx="7857067" cy="965200"/>
          </a:xfrm>
        </p:spPr>
        <p:txBody>
          <a:bodyPr>
            <a:no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3600" dirty="0"/>
              <a:t>OBJECTIF ET ENJEUX DE QUALEDUC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867" y="1570038"/>
            <a:ext cx="10148069" cy="42735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fr-FR" altLang="fr-FR" sz="2400" b="1" dirty="0">
                <a:solidFill>
                  <a:schemeClr val="accent2"/>
                </a:solidFill>
              </a:rPr>
              <a:t>L’OBJECTIF</a:t>
            </a:r>
          </a:p>
          <a:p>
            <a:pPr marL="0" indent="0" algn="just">
              <a:buNone/>
              <a:defRPr/>
            </a:pPr>
            <a:r>
              <a:rPr lang="fr-FR" altLang="fr-FR" sz="2400" dirty="0">
                <a:solidFill>
                  <a:schemeClr val="accent2"/>
                </a:solidFill>
              </a:rPr>
              <a:t>Initier une démarche qualité à travers la culture de l’autoévaluation et de l’amélioration continue.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fr-FR" altLang="fr-FR" sz="2400" dirty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fr-FR" altLang="fr-FR" sz="2400" b="1" dirty="0">
                <a:solidFill>
                  <a:schemeClr val="accent2"/>
                </a:solidFill>
              </a:rPr>
              <a:t>LES ENJEUX SYSTEMIQUES</a:t>
            </a:r>
          </a:p>
          <a:p>
            <a:pPr marL="0" indent="0" algn="just">
              <a:buNone/>
              <a:defRPr/>
            </a:pPr>
            <a:r>
              <a:rPr lang="fr-FR" altLang="fr-FR" sz="2400" dirty="0">
                <a:solidFill>
                  <a:schemeClr val="accent2"/>
                </a:solidFill>
              </a:rPr>
              <a:t>Répondre  à la recommandation européenne du 18 juin 2009 qui « établit un cadre européen de référence pour l’assurance qualité dans l’enseignement et la formation professionnelle ».</a:t>
            </a:r>
          </a:p>
          <a:p>
            <a:pPr marL="0" indent="0" algn="just">
              <a:buNone/>
              <a:defRPr/>
            </a:pPr>
            <a:r>
              <a:rPr lang="fr-FR" altLang="fr-FR" sz="2400" dirty="0">
                <a:solidFill>
                  <a:schemeClr val="accent2"/>
                </a:solidFill>
              </a:rPr>
              <a:t>Répondre à la loi d’orientation et de programmation pour la refondation de l’école de la république du 8 juillet 2013.</a:t>
            </a: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8" y="0"/>
            <a:ext cx="3294063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accent2"/>
                </a:solidFill>
              </a:rPr>
              <a:t>14 décembre 2017</a:t>
            </a:r>
          </a:p>
        </p:txBody>
      </p:sp>
      <p:sp>
        <p:nvSpPr>
          <p:cNvPr id="1126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567E8D-5541-413C-9125-C2302F10890B}" type="slidenum">
              <a:rPr lang="fr-FR" altLang="fr-FR" sz="1400">
                <a:solidFill>
                  <a:schemeClr val="accent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72</a:t>
            </a:fld>
            <a:endParaRPr lang="fr-FR" altLang="fr-FR" sz="1400">
              <a:solidFill>
                <a:schemeClr val="accent2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230" y="414338"/>
            <a:ext cx="7704138" cy="965200"/>
          </a:xfrm>
        </p:spPr>
        <p:txBody>
          <a:bodyPr>
            <a:no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3600" dirty="0"/>
              <a:t>OBJECTIF ET ENJEUX </a:t>
            </a:r>
            <a:r>
              <a:rPr lang="fr-FR" altLang="fr-FR" sz="3600" dirty="0" smtClean="0"/>
              <a:t>DE QUALEDUC</a:t>
            </a:r>
            <a:endParaRPr lang="fr-FR" altLang="fr-FR" sz="3600" dirty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2225"/>
            <a:ext cx="9708093" cy="4491038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2400" b="1" dirty="0">
                <a:solidFill>
                  <a:schemeClr val="accent2"/>
                </a:solidFill>
              </a:rPr>
              <a:t>LES ENJEUX LOCAUX</a:t>
            </a:r>
          </a:p>
          <a:p>
            <a:pPr algn="just" eaLnBrk="1" hangingPunct="1">
              <a:lnSpc>
                <a:spcPct val="80000"/>
              </a:lnSpc>
            </a:pPr>
            <a:endParaRPr lang="fr-FR" altLang="fr-FR" sz="1600" dirty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fr-FR" dirty="0"/>
              <a:t>Développer la culture d’assurance qualité et de </a:t>
            </a:r>
            <a:r>
              <a:rPr lang="fr-FR" altLang="fr-FR" b="1" dirty="0"/>
              <a:t>l’amélioration continue </a:t>
            </a:r>
            <a:r>
              <a:rPr lang="fr-FR" altLang="fr-FR" dirty="0"/>
              <a:t>dans le pilotage des  établissements d’enseignement, les organisations.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fr-FR" dirty="0"/>
              <a:t>Améliorer </a:t>
            </a:r>
            <a:r>
              <a:rPr lang="fr-FR" altLang="fr-FR" b="1" dirty="0"/>
              <a:t>la qualité des actions pédagogiques et éducatives</a:t>
            </a:r>
            <a:r>
              <a:rPr lang="fr-FR" altLang="fr-FR" dirty="0"/>
              <a:t>  mise en œuvre grâce à une </a:t>
            </a:r>
            <a:r>
              <a:rPr lang="fr-FR" altLang="fr-FR" b="1" dirty="0"/>
              <a:t>démarche participative</a:t>
            </a:r>
            <a:r>
              <a:rPr lang="fr-FR" altLang="fr-FR" dirty="0"/>
              <a:t> et une </a:t>
            </a:r>
            <a:r>
              <a:rPr lang="fr-FR" altLang="fr-FR" b="1" dirty="0"/>
              <a:t>autoévaluation partagée</a:t>
            </a:r>
            <a:r>
              <a:rPr lang="fr-FR" altLang="fr-FR" dirty="0"/>
              <a:t>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fr-FR" dirty="0"/>
              <a:t>Faire </a:t>
            </a:r>
            <a:r>
              <a:rPr lang="fr-FR" altLang="fr-FR" b="1" dirty="0"/>
              <a:t>émerger et valoriser les bonnes pratiques</a:t>
            </a:r>
            <a:r>
              <a:rPr lang="fr-FR" altLang="fr-FR" dirty="0"/>
              <a:t>, les </a:t>
            </a:r>
            <a:r>
              <a:rPr lang="fr-FR" altLang="fr-FR" b="1" dirty="0"/>
              <a:t>capitaliser</a:t>
            </a:r>
            <a:r>
              <a:rPr lang="fr-FR" altLang="fr-FR" dirty="0"/>
              <a:t> (traçabilité et gestion documentaire).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fr-FR" dirty="0"/>
              <a:t>Préparer et assurer une </a:t>
            </a:r>
            <a:r>
              <a:rPr lang="fr-FR" altLang="fr-FR" b="1" dirty="0"/>
              <a:t>meilleure articulation de toutes les formes d’évaluation </a:t>
            </a:r>
            <a:r>
              <a:rPr lang="fr-FR" altLang="fr-FR" dirty="0"/>
              <a:t>(contrats d’objectifs, labellisations diverses).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fr-FR" b="1" dirty="0" err="1"/>
              <a:t>Qualeduc</a:t>
            </a:r>
            <a:r>
              <a:rPr lang="fr-FR" altLang="fr-FR" b="1" dirty="0"/>
              <a:t> n’est pas un dispositif supplémentaire</a:t>
            </a:r>
            <a:r>
              <a:rPr lang="fr-FR" altLang="fr-FR" dirty="0"/>
              <a:t>.</a:t>
            </a: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" y="0"/>
            <a:ext cx="3294063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8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5C3747-4C59-46A3-AD2C-07A0D9A63A97}" type="slidenum">
              <a:rPr lang="fr-FR" altLang="fr-FR" sz="1400">
                <a:solidFill>
                  <a:schemeClr val="accent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73</a:t>
            </a:fld>
            <a:endParaRPr lang="fr-FR" altLang="fr-FR" sz="1400">
              <a:solidFill>
                <a:schemeClr val="accent2"/>
              </a:solidFill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1631951" y="4941888"/>
            <a:ext cx="8856663" cy="1655762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2279650" y="6165851"/>
            <a:ext cx="3816350" cy="3460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zh-CN" sz="1600" b="1">
                <a:ea typeface="SimSun" panose="02010600030101010101" pitchFamily="2" charset="-122"/>
                <a:cs typeface="Arial" panose="020B0604020202020204" pitchFamily="34" charset="0"/>
              </a:rPr>
              <a:t>Evaluation de l’unité d’enseignement</a:t>
            </a:r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2495551" y="476250"/>
            <a:ext cx="7129463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>
            <a:off x="7175500" y="476250"/>
            <a:ext cx="0" cy="6192838"/>
          </a:xfrm>
          <a:prstGeom prst="line">
            <a:avLst/>
          </a:prstGeom>
          <a:noFill/>
          <a:ln w="76200">
            <a:solidFill>
              <a:srgbClr val="CC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96" name="Oval 7"/>
          <p:cNvSpPr>
            <a:spLocks noChangeArrowheads="1"/>
          </p:cNvSpPr>
          <p:nvPr/>
        </p:nvSpPr>
        <p:spPr bwMode="auto">
          <a:xfrm>
            <a:off x="7391401" y="5229225"/>
            <a:ext cx="3059113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2297" name="Oval 8"/>
          <p:cNvSpPr>
            <a:spLocks noChangeArrowheads="1"/>
          </p:cNvSpPr>
          <p:nvPr/>
        </p:nvSpPr>
        <p:spPr bwMode="auto">
          <a:xfrm>
            <a:off x="1703389" y="5084764"/>
            <a:ext cx="5184775" cy="108108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2298" name="Oval 9"/>
          <p:cNvSpPr>
            <a:spLocks noChangeArrowheads="1"/>
          </p:cNvSpPr>
          <p:nvPr/>
        </p:nvSpPr>
        <p:spPr bwMode="auto">
          <a:xfrm>
            <a:off x="4367214" y="5157789"/>
            <a:ext cx="2376487" cy="935037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2299" name="Oval 10"/>
          <p:cNvSpPr>
            <a:spLocks noChangeArrowheads="1"/>
          </p:cNvSpPr>
          <p:nvPr/>
        </p:nvSpPr>
        <p:spPr bwMode="auto">
          <a:xfrm>
            <a:off x="1774825" y="5157789"/>
            <a:ext cx="2520950" cy="93503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1703388" y="476250"/>
            <a:ext cx="26225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fr-FR" altLang="zh-CN" sz="1800">
                <a:ea typeface="SimSun" panose="02010600030101010101" pitchFamily="2" charset="-122"/>
                <a:cs typeface="Arial" panose="020B0604020202020204" pitchFamily="34" charset="0"/>
              </a:rPr>
              <a:t>L’établissement : </a:t>
            </a:r>
            <a:r>
              <a:rPr lang="fr-FR" altLang="zh-CN" sz="1800" i="1">
                <a:ea typeface="SimSun" panose="02010600030101010101" pitchFamily="2" charset="-122"/>
                <a:cs typeface="Arial" panose="020B0604020202020204" pitchFamily="34" charset="0"/>
              </a:rPr>
              <a:t>lieu de construction des apprentissages</a:t>
            </a:r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7513638" y="404813"/>
            <a:ext cx="276066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fr-FR" altLang="zh-CN" sz="1800">
                <a:ea typeface="SimSun" panose="02010600030101010101" pitchFamily="2" charset="-122"/>
                <a:cs typeface="Arial" panose="020B0604020202020204" pitchFamily="34" charset="0"/>
              </a:rPr>
              <a:t>Le chef d’établissement  </a:t>
            </a:r>
            <a:r>
              <a:rPr lang="fr-FR" altLang="zh-CN" sz="1800" i="1">
                <a:ea typeface="SimSun" panose="02010600030101010101" pitchFamily="2" charset="-122"/>
                <a:cs typeface="Arial" panose="020B0604020202020204" pitchFamily="34" charset="0"/>
              </a:rPr>
              <a:t>cadre exerçant la responsabilité d’une communauté scolaire (leadership)</a:t>
            </a:r>
          </a:p>
        </p:txBody>
      </p:sp>
      <p:sp>
        <p:nvSpPr>
          <p:cNvPr id="12302" name="Rectangle 13"/>
          <p:cNvSpPr>
            <a:spLocks noChangeArrowheads="1"/>
          </p:cNvSpPr>
          <p:nvPr/>
        </p:nvSpPr>
        <p:spPr bwMode="auto">
          <a:xfrm>
            <a:off x="5176839" y="1773239"/>
            <a:ext cx="1260475" cy="376237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zh-CN" sz="1800">
                <a:ea typeface="SimSun" panose="02010600030101010101" pitchFamily="2" charset="-122"/>
                <a:cs typeface="Arial" panose="020B0604020202020204" pitchFamily="34" charset="0"/>
              </a:rPr>
              <a:t>Diagnostic</a:t>
            </a:r>
          </a:p>
        </p:txBody>
      </p:sp>
      <p:sp>
        <p:nvSpPr>
          <p:cNvPr id="12303" name="Rectangle 14"/>
          <p:cNvSpPr>
            <a:spLocks noChangeArrowheads="1"/>
          </p:cNvSpPr>
          <p:nvPr/>
        </p:nvSpPr>
        <p:spPr bwMode="auto">
          <a:xfrm>
            <a:off x="1847851" y="2451100"/>
            <a:ext cx="2663825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zh-CN" sz="1800" dirty="0">
                <a:ea typeface="SimSun" panose="02010600030101010101" pitchFamily="2" charset="-122"/>
                <a:cs typeface="Arial" panose="020B0604020202020204" pitchFamily="34" charset="0"/>
              </a:rPr>
              <a:t>Projet d’établissement </a:t>
            </a:r>
            <a:endParaRPr lang="fr-FR" altLang="zh-CN" sz="1800" dirty="0">
              <a:solidFill>
                <a:srgbClr val="FF0066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304" name="Rectangle 15"/>
          <p:cNvSpPr>
            <a:spLocks noChangeArrowheads="1"/>
          </p:cNvSpPr>
          <p:nvPr/>
        </p:nvSpPr>
        <p:spPr bwMode="auto">
          <a:xfrm>
            <a:off x="1919289" y="3789364"/>
            <a:ext cx="2212975" cy="37623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zh-CN" sz="1800" b="1" i="1">
                <a:ea typeface="SimSun" panose="02010600030101010101" pitchFamily="2" charset="-122"/>
                <a:cs typeface="Arial" panose="020B0604020202020204" pitchFamily="34" charset="0"/>
              </a:rPr>
              <a:t>Contrat d’objectifs</a:t>
            </a:r>
          </a:p>
        </p:txBody>
      </p:sp>
      <p:sp>
        <p:nvSpPr>
          <p:cNvPr id="12305" name="Rectangle 16"/>
          <p:cNvSpPr>
            <a:spLocks noChangeArrowheads="1"/>
          </p:cNvSpPr>
          <p:nvPr/>
        </p:nvSpPr>
        <p:spPr bwMode="auto">
          <a:xfrm>
            <a:off x="8328026" y="3789364"/>
            <a:ext cx="20859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zh-CN" sz="1800" b="1" i="1">
                <a:ea typeface="SimSun" panose="02010600030101010101" pitchFamily="2" charset="-122"/>
                <a:cs typeface="Arial" panose="020B0604020202020204" pitchFamily="34" charset="0"/>
              </a:rPr>
              <a:t>Lettre de mission</a:t>
            </a: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4859339" y="2755901"/>
            <a:ext cx="2160587" cy="925513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fr-FR" altLang="zh-CN" sz="1800">
                <a:ea typeface="SimSun" panose="02010600030101010101" pitchFamily="2" charset="-122"/>
                <a:cs typeface="Arial" panose="020B0604020202020204" pitchFamily="34" charset="0"/>
              </a:rPr>
              <a:t>Rapport annuel de fonctionnement pédagogique</a:t>
            </a:r>
          </a:p>
        </p:txBody>
      </p:sp>
      <p:sp>
        <p:nvSpPr>
          <p:cNvPr id="12307" name="Rectangle 18"/>
          <p:cNvSpPr>
            <a:spLocks noChangeArrowheads="1"/>
          </p:cNvSpPr>
          <p:nvPr/>
        </p:nvSpPr>
        <p:spPr bwMode="auto">
          <a:xfrm>
            <a:off x="4864101" y="3840164"/>
            <a:ext cx="2212975" cy="376237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zh-CN" sz="1800">
                <a:ea typeface="SimSun" panose="02010600030101010101" pitchFamily="2" charset="-122"/>
                <a:cs typeface="Arial" panose="020B0604020202020204" pitchFamily="34" charset="0"/>
              </a:rPr>
              <a:t>Dialogue de gestion</a:t>
            </a:r>
          </a:p>
        </p:txBody>
      </p:sp>
      <p:sp>
        <p:nvSpPr>
          <p:cNvPr id="12308" name="Rectangle 19"/>
          <p:cNvSpPr>
            <a:spLocks noChangeArrowheads="1"/>
          </p:cNvSpPr>
          <p:nvPr/>
        </p:nvSpPr>
        <p:spPr bwMode="auto">
          <a:xfrm>
            <a:off x="2133601" y="5259388"/>
            <a:ext cx="1876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zh-CN" sz="1800">
                <a:ea typeface="SimSun" panose="02010600030101010101" pitchFamily="2" charset="-122"/>
                <a:cs typeface="Arial" panose="020B0604020202020204" pitchFamily="34" charset="0"/>
              </a:rPr>
              <a:t>Auto-évaluation</a:t>
            </a:r>
          </a:p>
        </p:txBody>
      </p:sp>
      <p:sp>
        <p:nvSpPr>
          <p:cNvPr id="12309" name="Text Box 20"/>
          <p:cNvSpPr txBox="1">
            <a:spLocks noChangeArrowheads="1"/>
          </p:cNvSpPr>
          <p:nvPr/>
        </p:nvSpPr>
        <p:spPr bwMode="auto">
          <a:xfrm>
            <a:off x="4583114" y="5445126"/>
            <a:ext cx="2160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zh-CN" sz="1800">
                <a:ea typeface="SimSun" panose="02010600030101010101" pitchFamily="2" charset="-122"/>
                <a:cs typeface="Arial" panose="020B0604020202020204" pitchFamily="34" charset="0"/>
              </a:rPr>
              <a:t>Evaluation externe</a:t>
            </a:r>
          </a:p>
        </p:txBody>
      </p:sp>
      <p:sp>
        <p:nvSpPr>
          <p:cNvPr id="12310" name="Rectangle 21"/>
          <p:cNvSpPr>
            <a:spLocks noChangeArrowheads="1"/>
          </p:cNvSpPr>
          <p:nvPr/>
        </p:nvSpPr>
        <p:spPr bwMode="auto">
          <a:xfrm>
            <a:off x="7535863" y="5373688"/>
            <a:ext cx="292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zh-CN" sz="1800">
                <a:ea typeface="SimSun" panose="02010600030101010101" pitchFamily="2" charset="-122"/>
                <a:cs typeface="Arial" panose="020B0604020202020204" pitchFamily="34" charset="0"/>
              </a:rPr>
              <a:t>Evaluation par le supérieur hiérarchique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640014" y="1"/>
            <a:ext cx="5832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zh-CN" sz="2800">
                <a:ea typeface="SimSun" panose="02010600030101010101" pitchFamily="2" charset="-122"/>
                <a:cs typeface="Arial" panose="020B0604020202020204" pitchFamily="34" charset="0"/>
              </a:rPr>
              <a:t>Des démarches et des supports</a:t>
            </a:r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3000376" y="3068639"/>
            <a:ext cx="142875" cy="504825"/>
          </a:xfrm>
          <a:prstGeom prst="downArrow">
            <a:avLst>
              <a:gd name="adj1" fmla="val 50000"/>
              <a:gd name="adj2" fmla="val 88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 rot="10800000">
            <a:off x="2566989" y="1941514"/>
            <a:ext cx="1800225" cy="4206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390 h 21600"/>
              <a:gd name="T20" fmla="*/ 16328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871" y="0"/>
                </a:moveTo>
                <a:lnTo>
                  <a:pt x="10141" y="7160"/>
                </a:lnTo>
                <a:lnTo>
                  <a:pt x="15413" y="7160"/>
                </a:lnTo>
                <a:lnTo>
                  <a:pt x="15413" y="20390"/>
                </a:lnTo>
                <a:lnTo>
                  <a:pt x="0" y="20390"/>
                </a:lnTo>
                <a:lnTo>
                  <a:pt x="0" y="21600"/>
                </a:lnTo>
                <a:lnTo>
                  <a:pt x="16328" y="21600"/>
                </a:lnTo>
                <a:lnTo>
                  <a:pt x="16328" y="7160"/>
                </a:lnTo>
                <a:lnTo>
                  <a:pt x="21600" y="7160"/>
                </a:lnTo>
                <a:lnTo>
                  <a:pt x="1587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 rot="21582850" flipV="1">
            <a:off x="6959600" y="1941514"/>
            <a:ext cx="2681288" cy="18065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1431 h 21600"/>
              <a:gd name="T20" fmla="*/ 18396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24" y="0"/>
                </a:moveTo>
                <a:lnTo>
                  <a:pt x="15048" y="4479"/>
                </a:lnTo>
                <a:lnTo>
                  <a:pt x="18252" y="4479"/>
                </a:lnTo>
                <a:lnTo>
                  <a:pt x="18252" y="21431"/>
                </a:lnTo>
                <a:lnTo>
                  <a:pt x="0" y="21431"/>
                </a:lnTo>
                <a:lnTo>
                  <a:pt x="0" y="21600"/>
                </a:lnTo>
                <a:lnTo>
                  <a:pt x="18396" y="21600"/>
                </a:lnTo>
                <a:lnTo>
                  <a:pt x="18396" y="4479"/>
                </a:lnTo>
                <a:lnTo>
                  <a:pt x="21600" y="4479"/>
                </a:lnTo>
                <a:lnTo>
                  <a:pt x="1832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>
            <a:off x="3000376" y="4292600"/>
            <a:ext cx="142875" cy="649288"/>
          </a:xfrm>
          <a:prstGeom prst="upArrow">
            <a:avLst>
              <a:gd name="adj1" fmla="val 50000"/>
              <a:gd name="adj2" fmla="val 11361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>
            <a:off x="9120189" y="4221164"/>
            <a:ext cx="142875" cy="936625"/>
          </a:xfrm>
          <a:prstGeom prst="upArrow">
            <a:avLst>
              <a:gd name="adj1" fmla="val 50000"/>
              <a:gd name="adj2" fmla="val 1638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2317" name="AutoShape 30"/>
          <p:cNvSpPr>
            <a:spLocks noChangeArrowheads="1"/>
          </p:cNvSpPr>
          <p:nvPr/>
        </p:nvSpPr>
        <p:spPr bwMode="auto">
          <a:xfrm>
            <a:off x="4364039" y="3886200"/>
            <a:ext cx="503237" cy="215900"/>
          </a:xfrm>
          <a:prstGeom prst="leftArrow">
            <a:avLst>
              <a:gd name="adj1" fmla="val 50000"/>
              <a:gd name="adj2" fmla="val 5827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2318" name="Rectangle 31"/>
          <p:cNvSpPr>
            <a:spLocks noChangeArrowheads="1"/>
          </p:cNvSpPr>
          <p:nvPr/>
        </p:nvSpPr>
        <p:spPr bwMode="auto">
          <a:xfrm>
            <a:off x="2279651" y="1"/>
            <a:ext cx="384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fr-FR" sz="1800" b="1">
                <a:solidFill>
                  <a:srgbClr val="CC0000"/>
                </a:solidFill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</a:t>
            </a:r>
          </a:p>
        </p:txBody>
      </p:sp>
      <p:sp>
        <p:nvSpPr>
          <p:cNvPr id="12319" name="AutoShape 33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4079876" y="3789363"/>
            <a:ext cx="288925" cy="360362"/>
          </a:xfrm>
          <a:prstGeom prst="actionButtonDocumen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2320" name="AutoShape 34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10417176" y="3789363"/>
            <a:ext cx="250825" cy="360362"/>
          </a:xfrm>
          <a:prstGeom prst="actionButtonDocumen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2321" name="ZoneTexte 37"/>
          <p:cNvSpPr txBox="1">
            <a:spLocks noChangeArrowheads="1"/>
          </p:cNvSpPr>
          <p:nvPr/>
        </p:nvSpPr>
        <p:spPr bwMode="auto">
          <a:xfrm>
            <a:off x="2089151" y="5586413"/>
            <a:ext cx="1871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QUALEDUC</a:t>
            </a:r>
          </a:p>
        </p:txBody>
      </p:sp>
    </p:spTree>
    <p:extLst>
      <p:ext uri="{BB962C8B-B14F-4D97-AF65-F5344CB8AC3E}">
        <p14:creationId xmlns:p14="http://schemas.microsoft.com/office/powerpoint/2010/main" val="274836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179AEB-8C35-4A1E-860D-4B68751C9E7E}" type="slidenum">
              <a:rPr lang="fr-FR" altLang="fr-FR" sz="1400">
                <a:solidFill>
                  <a:schemeClr val="accent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74</a:t>
            </a:fld>
            <a:endParaRPr lang="fr-FR" altLang="fr-FR" sz="1400">
              <a:solidFill>
                <a:schemeClr val="accent2"/>
              </a:solidFill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35400" y="439738"/>
            <a:ext cx="6735233" cy="965200"/>
          </a:xfrm>
        </p:spPr>
        <p:txBody>
          <a:bodyPr>
            <a:no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3600" dirty="0"/>
              <a:t>QUALEDUC et démarche Qualité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1" y="0"/>
            <a:ext cx="3294063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90079" y="2069043"/>
            <a:ext cx="6173788" cy="331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altLang="fr-FR" sz="2000" kern="0" dirty="0">
                <a:latin typeface="Arial"/>
                <a:ea typeface="ＭＳ Ｐゴシック" charset="-128"/>
              </a:rPr>
              <a:t>La démarche QUALEDUC induit </a:t>
            </a:r>
            <a:r>
              <a:rPr lang="fr-FR" altLang="fr-FR" sz="2000" kern="0" dirty="0">
                <a:latin typeface="Arial"/>
                <a:ea typeface="ＭＳ Ｐゴシック" charset="-128"/>
              </a:rPr>
              <a:t>: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fr-FR" altLang="fr-FR" kern="0" dirty="0">
                <a:latin typeface="Arial"/>
                <a:ea typeface="ＭＳ Ｐゴシック" charset="-128"/>
              </a:rPr>
              <a:t>une </a:t>
            </a:r>
            <a:r>
              <a:rPr lang="fr-FR" altLang="fr-FR" b="1" kern="0" dirty="0">
                <a:latin typeface="Arial"/>
                <a:ea typeface="ＭＳ Ｐゴシック" charset="-128"/>
              </a:rPr>
              <a:t>approche globale et systémique  de </a:t>
            </a:r>
            <a:r>
              <a:rPr lang="fr-FR" altLang="fr-FR" b="1" kern="0" dirty="0">
                <a:latin typeface="Arial"/>
                <a:ea typeface="ＭＳ Ｐゴシック" charset="-128"/>
              </a:rPr>
              <a:t>l’organisation</a:t>
            </a:r>
            <a:r>
              <a:rPr lang="fr-FR" altLang="fr-FR" kern="0" dirty="0">
                <a:latin typeface="Arial"/>
                <a:ea typeface="ＭＳ Ｐゴシック" charset="-128"/>
              </a:rPr>
              <a:t> </a:t>
            </a:r>
            <a:r>
              <a:rPr lang="fr-FR" altLang="fr-FR" kern="0" dirty="0">
                <a:latin typeface="Arial"/>
                <a:ea typeface="ＭＳ Ｐゴシック" charset="-128"/>
              </a:rPr>
              <a:t>avec « n » fiches non limitatives ;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fr-FR" altLang="fr-FR" kern="0" dirty="0">
                <a:latin typeface="Arial"/>
                <a:ea typeface="ＭＳ Ｐゴシック" charset="-128"/>
              </a:rPr>
              <a:t>une démarche d’amélioration continue ;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fr-FR" altLang="fr-FR" kern="0" dirty="0">
                <a:latin typeface="Arial"/>
                <a:ea typeface="ＭＳ Ｐゴシック" charset="-128"/>
              </a:rPr>
              <a:t>un diagnostic initial, une autoévaluation sur la base de critères formalisés ;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fr-FR" altLang="fr-FR" kern="0" dirty="0">
                <a:latin typeface="Arial"/>
                <a:ea typeface="ＭＳ Ｐゴシック" charset="-128"/>
              </a:rPr>
              <a:t>la mise en place de processus, d’une organisation </a:t>
            </a:r>
            <a:r>
              <a:rPr lang="fr-FR" altLang="fr-FR" kern="0" dirty="0">
                <a:latin typeface="Arial"/>
                <a:ea typeface="ＭＳ Ｐゴシック" charset="-128"/>
              </a:rPr>
              <a:t>lisible, d’une traçabilité.</a:t>
            </a:r>
            <a:endParaRPr lang="fr-FR" altLang="fr-FR" kern="0" dirty="0">
              <a:latin typeface="Arial"/>
              <a:ea typeface="ＭＳ Ｐゴシック" charset="-128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endParaRPr lang="fr-FR" altLang="fr-FR" kern="0" dirty="0">
              <a:latin typeface="Arial"/>
              <a:ea typeface="ＭＳ Ｐゴシック" charset="-128"/>
            </a:endParaRPr>
          </a:p>
          <a:p>
            <a:pPr algn="just">
              <a:defRPr/>
            </a:pPr>
            <a:r>
              <a:rPr lang="fr-FR" altLang="fr-FR" sz="2000" kern="0" dirty="0">
                <a:latin typeface="Arial"/>
                <a:ea typeface="ＭＳ Ｐゴシック" charset="-128"/>
              </a:rPr>
              <a:t>Le guide QUALEDUC </a:t>
            </a:r>
            <a:r>
              <a:rPr lang="fr-FR" altLang="fr-FR" sz="2000" b="1" kern="0" dirty="0">
                <a:latin typeface="Arial"/>
                <a:ea typeface="ＭＳ Ｐゴシック" charset="-128"/>
              </a:rPr>
              <a:t>n’est pas un référentiel qualité et ne constitue pas, </a:t>
            </a:r>
            <a:r>
              <a:rPr lang="fr-FR" altLang="fr-FR" sz="2000" b="1" kern="0" dirty="0">
                <a:latin typeface="Arial"/>
                <a:ea typeface="ＭＳ Ｐゴシック" charset="-128"/>
              </a:rPr>
              <a:t>à lui seul</a:t>
            </a:r>
            <a:r>
              <a:rPr lang="fr-FR" altLang="fr-FR" sz="2000" b="1" kern="0" dirty="0">
                <a:latin typeface="Arial"/>
                <a:ea typeface="ＭＳ Ｐゴシック" charset="-128"/>
              </a:rPr>
              <a:t>, une démarche d’assurance qualité.</a:t>
            </a:r>
            <a:endParaRPr lang="fr-FR" altLang="fr-FR" sz="2000" b="1" kern="0" dirty="0">
              <a:latin typeface="Arial"/>
            </a:endParaRPr>
          </a:p>
        </p:txBody>
      </p:sp>
      <p:pic>
        <p:nvPicPr>
          <p:cNvPr id="13318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4" y="2395538"/>
            <a:ext cx="434657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rgbClr val="333399"/>
                </a:solidFill>
              </a:rPr>
              <a:t>14 décembre 2017</a:t>
            </a:r>
          </a:p>
        </p:txBody>
      </p:sp>
    </p:spTree>
    <p:extLst>
      <p:ext uri="{BB962C8B-B14F-4D97-AF65-F5344CB8AC3E}">
        <p14:creationId xmlns:p14="http://schemas.microsoft.com/office/powerpoint/2010/main" val="24603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00916C-8AB6-4E7F-9E3F-9D8936FEE348}" type="slidenum">
              <a:rPr lang="fr-FR" altLang="fr-FR" sz="1400">
                <a:solidFill>
                  <a:schemeClr val="accent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75</a:t>
            </a:fld>
            <a:endParaRPr lang="fr-FR" altLang="fr-FR" sz="1400">
              <a:solidFill>
                <a:schemeClr val="accent2"/>
              </a:solidFill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193801" y="2971800"/>
            <a:ext cx="1002453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chemeClr val="accent2"/>
                </a:solidFill>
              </a:rPr>
              <a:t>La mise en place d’une démarche qualité mobilise l’ensemble du système éducatif : tous les niveaux sont concernés (responsabilité de la direction).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4" y="152400"/>
            <a:ext cx="3116263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6" name="Rectangle 8"/>
          <p:cNvSpPr>
            <a:spLocks noGrp="1" noChangeArrowheads="1"/>
          </p:cNvSpPr>
          <p:nvPr>
            <p:ph type="title"/>
          </p:nvPr>
        </p:nvSpPr>
        <p:spPr>
          <a:xfrm>
            <a:off x="3649131" y="534610"/>
            <a:ext cx="6858001" cy="1244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sz="3600" dirty="0"/>
              <a:t>Principes d’une démarche qualité</a:t>
            </a:r>
          </a:p>
        </p:txBody>
      </p:sp>
      <p:sp>
        <p:nvSpPr>
          <p:cNvPr id="1434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rgbClr val="333399"/>
                </a:solidFill>
              </a:rPr>
              <a:t>14 décembre 2017</a:t>
            </a:r>
          </a:p>
        </p:txBody>
      </p:sp>
    </p:spTree>
    <p:extLst>
      <p:ext uri="{BB962C8B-B14F-4D97-AF65-F5344CB8AC3E}">
        <p14:creationId xmlns:p14="http://schemas.microsoft.com/office/powerpoint/2010/main" val="29971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Séminaire </a:t>
            </a:r>
            <a:r>
              <a:rPr lang="fr-FR" dirty="0" err="1" smtClean="0"/>
              <a:t>Qualéduc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 qualité, un enjeu partagé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1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 bwMode="auto">
          <a:xfrm>
            <a:off x="5040422" y="0"/>
            <a:ext cx="3434772" cy="927099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fr-FR" altLang="fr-FR" dirty="0"/>
              <a:t>Le scénario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78" y="927099"/>
            <a:ext cx="8267460" cy="550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18D-927E-475D-B6C4-8FD15D09DCB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9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781050" y="1812282"/>
            <a:ext cx="6991350" cy="472821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sz="2000" kern="1200">
                <a:solidFill>
                  <a:srgbClr val="00B5C6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A0D57"/>
              </a:buClr>
              <a:buSzTx/>
              <a:buFont typeface="Arial Italic"/>
              <a:buChar char="■"/>
              <a:tabLst/>
              <a:defRPr lang="fr-FR" sz="1500" kern="1200" dirty="0" smtClean="0">
                <a:solidFill>
                  <a:srgbClr val="951B81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A0D57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alt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Parcours et formations</a:t>
            </a:r>
          </a:p>
          <a:p>
            <a:pPr marL="0" indent="0">
              <a:buNone/>
              <a:defRPr/>
            </a:pPr>
            <a:r>
              <a:rPr lang="fr-FR" altLang="fr-FR" sz="1600" dirty="0" smtClean="0">
                <a:solidFill>
                  <a:srgbClr val="951B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</a:t>
            </a:r>
            <a:r>
              <a:rPr lang="fr-FR" altLang="fr-FR" sz="1600" b="1" dirty="0" smtClean="0">
                <a:solidFill>
                  <a:srgbClr val="951B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Offre </a:t>
            </a:r>
            <a:r>
              <a:rPr lang="fr-FR" altLang="fr-FR" sz="1600" b="1" dirty="0">
                <a:solidFill>
                  <a:srgbClr val="951B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formation</a:t>
            </a:r>
          </a:p>
          <a:p>
            <a:pPr marL="0" indent="0">
              <a:buNone/>
              <a:defRPr/>
            </a:pPr>
            <a:r>
              <a:rPr lang="fr-FR" altLang="fr-FR" sz="16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Vie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lycéenne et citoyenneté</a:t>
            </a:r>
          </a:p>
          <a:p>
            <a:pPr marL="0" indent="0">
              <a:buNone/>
              <a:defRPr/>
            </a:pPr>
            <a:r>
              <a:rPr lang="fr-FR" altLang="fr-FR" sz="16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Organisation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 temps scolaire</a:t>
            </a:r>
          </a:p>
          <a:p>
            <a:pPr marL="0" indent="0">
              <a:buNone/>
              <a:defRPr/>
            </a:pPr>
            <a:r>
              <a:rPr lang="fr-FR" altLang="fr-FR" sz="16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Continuité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enseignements</a:t>
            </a:r>
          </a:p>
          <a:p>
            <a:pPr marL="0" indent="0">
              <a:buNone/>
              <a:defRPr/>
            </a:pPr>
            <a:r>
              <a:rPr lang="fr-FR" altLang="fr-FR" sz="16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 Besoins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éducatifs particuliers - situation de handicap</a:t>
            </a:r>
          </a:p>
          <a:p>
            <a:pPr marL="0" indent="0">
              <a:buNone/>
              <a:defRPr/>
            </a:pPr>
            <a:r>
              <a:rPr lang="fr-FR" altLang="fr-FR" sz="1600" b="1" dirty="0">
                <a:solidFill>
                  <a:srgbClr val="951B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 Vaincre le décrochage scolaire</a:t>
            </a:r>
          </a:p>
          <a:p>
            <a:pPr marL="0" indent="0">
              <a:buNone/>
              <a:defRPr/>
            </a:pPr>
            <a:r>
              <a:rPr lang="fr-FR" altLang="fr-FR" sz="1600" b="1" dirty="0">
                <a:solidFill>
                  <a:srgbClr val="951B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 Parcours</a:t>
            </a:r>
          </a:p>
          <a:p>
            <a:pPr marL="0" indent="0">
              <a:buNone/>
              <a:defRPr/>
            </a:pPr>
            <a:r>
              <a:rPr lang="fr-FR" altLang="fr-FR" sz="16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8. Modalités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d’enseignement </a:t>
            </a:r>
          </a:p>
          <a:p>
            <a:pPr marL="0" indent="0">
              <a:buNone/>
              <a:defRPr/>
            </a:pPr>
            <a:r>
              <a:rPr lang="fr-FR" altLang="fr-FR" sz="16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9. Enseignements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généraux  liés à la spécialité</a:t>
            </a:r>
          </a:p>
          <a:p>
            <a:pPr marL="0" indent="0">
              <a:buNone/>
              <a:defRPr/>
            </a:pPr>
            <a:r>
              <a:rPr lang="fr-FR" altLang="fr-FR" sz="16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10. Périodes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formation en milieu professionnel, stages</a:t>
            </a:r>
          </a:p>
          <a:p>
            <a:pPr marL="0" indent="0">
              <a:buNone/>
              <a:defRPr/>
            </a:pPr>
            <a:r>
              <a:rPr lang="fr-FR" altLang="fr-FR" sz="16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11. Développement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durable </a:t>
            </a:r>
          </a:p>
          <a:p>
            <a:pPr marL="0" indent="0">
              <a:buNone/>
              <a:defRPr/>
            </a:pPr>
            <a:r>
              <a:rPr lang="fr-FR" altLang="fr-FR" sz="1600" b="1" dirty="0">
                <a:solidFill>
                  <a:srgbClr val="951B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12. Ouverture européenne et internationale</a:t>
            </a:r>
          </a:p>
          <a:p>
            <a:pPr marL="0" indent="0">
              <a:buNone/>
              <a:defRPr/>
            </a:pPr>
            <a:r>
              <a:rPr lang="fr-FR" altLang="fr-FR" sz="16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13. Modalités d’évaluation</a:t>
            </a:r>
            <a:endParaRPr lang="fr-FR" altLang="fr-FR" sz="16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  <a:defRPr/>
            </a:pPr>
            <a:r>
              <a:rPr lang="fr-FR" altLang="fr-FR" sz="16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14. Formation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continue des </a:t>
            </a:r>
            <a:r>
              <a:rPr lang="fr-FR" altLang="fr-FR" sz="16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adultes</a:t>
            </a:r>
            <a:endParaRPr lang="fr-FR" altLang="fr-FR" sz="16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1050" y="747283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S’</a:t>
            </a:r>
            <a:r>
              <a:rPr lang="fr-FR" dirty="0" err="1" smtClean="0"/>
              <a:t>auto-évaluer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27" y="4483100"/>
            <a:ext cx="1506682" cy="149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6477000" y="1812282"/>
            <a:ext cx="5714999" cy="267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sz="2000" kern="1200">
                <a:solidFill>
                  <a:srgbClr val="00B5C6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A0D57"/>
              </a:buClr>
              <a:buSzTx/>
              <a:buFont typeface="Arial Italic"/>
              <a:buChar char="■"/>
              <a:tabLst/>
              <a:defRPr lang="fr-FR" sz="1500" kern="1200" dirty="0" smtClean="0">
                <a:solidFill>
                  <a:srgbClr val="951B81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A0D57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alt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Pilotage</a:t>
            </a:r>
          </a:p>
          <a:p>
            <a:pPr marL="0" indent="0">
              <a:buNone/>
              <a:defRPr/>
            </a:pPr>
            <a:r>
              <a:rPr lang="fr-FR" altLang="fr-FR" sz="1600" b="1" dirty="0">
                <a:solidFill>
                  <a:srgbClr val="951B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15. Pilotage de l’établissement</a:t>
            </a:r>
          </a:p>
          <a:p>
            <a:pPr marL="0" indent="0">
              <a:buNone/>
              <a:defRPr/>
            </a:pPr>
            <a:r>
              <a:rPr lang="fr-FR" altLang="fr-FR" sz="1600" b="1" dirty="0">
                <a:solidFill>
                  <a:srgbClr val="951B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16. Communication interne</a:t>
            </a:r>
          </a:p>
          <a:p>
            <a:pPr marL="0" indent="0">
              <a:buNone/>
              <a:defRPr/>
            </a:pPr>
            <a:r>
              <a:rPr lang="fr-FR" altLang="fr-FR" sz="16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17. Management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ressources humaines</a:t>
            </a:r>
          </a:p>
          <a:p>
            <a:pPr marL="0" indent="0">
              <a:buNone/>
              <a:defRPr/>
            </a:pPr>
            <a:r>
              <a:rPr lang="fr-FR" altLang="fr-FR" sz="1600" b="1" dirty="0" smtClean="0">
                <a:solidFill>
                  <a:srgbClr val="951B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18. Communication </a:t>
            </a:r>
            <a:r>
              <a:rPr lang="fr-FR" altLang="fr-FR" sz="1600" b="1" dirty="0">
                <a:solidFill>
                  <a:srgbClr val="951B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externe</a:t>
            </a:r>
          </a:p>
          <a:p>
            <a:pPr marL="0" indent="0">
              <a:buNone/>
              <a:defRPr/>
            </a:pPr>
            <a:r>
              <a:rPr lang="fr-FR" altLang="fr-FR" sz="1600" b="1" dirty="0" smtClean="0">
                <a:solidFill>
                  <a:srgbClr val="951B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19. Partenariats </a:t>
            </a:r>
            <a:r>
              <a:rPr lang="fr-FR" altLang="fr-FR" sz="1600" b="1" dirty="0">
                <a:solidFill>
                  <a:srgbClr val="951B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 </a:t>
            </a:r>
            <a:r>
              <a:rPr lang="fr-FR" altLang="fr-FR" sz="1600" b="1" dirty="0" smtClean="0">
                <a:solidFill>
                  <a:srgbClr val="951B8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réseaux</a:t>
            </a:r>
            <a:endParaRPr lang="fr-FR" altLang="fr-FR" sz="1600" b="1" dirty="0">
              <a:solidFill>
                <a:srgbClr val="951B8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3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3290</Words>
  <Application>Microsoft Office PowerPoint</Application>
  <PresentationFormat>Grand écran</PresentationFormat>
  <Paragraphs>738</Paragraphs>
  <Slides>76</Slides>
  <Notes>20</Notes>
  <HiddenSlides>1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76</vt:i4>
      </vt:variant>
    </vt:vector>
  </HeadingPairs>
  <TitlesOfParts>
    <vt:vector size="89" baseType="lpstr">
      <vt:lpstr>ＭＳ Ｐゴシック</vt:lpstr>
      <vt:lpstr>SimSun</vt:lpstr>
      <vt:lpstr>Arial</vt:lpstr>
      <vt:lpstr>Arial Unicode MS</vt:lpstr>
      <vt:lpstr>Calibri</vt:lpstr>
      <vt:lpstr>Calibri Light</vt:lpstr>
      <vt:lpstr>MetaSerifPro-Light</vt:lpstr>
      <vt:lpstr>Roboto</vt:lpstr>
      <vt:lpstr>Symbol</vt:lpstr>
      <vt:lpstr>Tahoma</vt:lpstr>
      <vt:lpstr>Times New Roman</vt:lpstr>
      <vt:lpstr>Wingdings</vt:lpstr>
      <vt:lpstr>Thème Office</vt:lpstr>
      <vt:lpstr>Séminaire Qualéduc</vt:lpstr>
      <vt:lpstr>Claudine Schmidt-Lainé</vt:lpstr>
      <vt:lpstr>Bénédicte Sugranes</vt:lpstr>
      <vt:lpstr>Qualéduc :  Un enjeu national</vt:lpstr>
      <vt:lpstr>Cadre européen pour l’assurance qualité</vt:lpstr>
      <vt:lpstr>Objectifs</vt:lpstr>
      <vt:lpstr>Histoire</vt:lpstr>
      <vt:lpstr>Le scénario </vt:lpstr>
      <vt:lpstr>S’auto-évaluer </vt:lpstr>
      <vt:lpstr>Présentation PowerPoint</vt:lpstr>
      <vt:lpstr>Partir d’une page blanche</vt:lpstr>
      <vt:lpstr>Présentation PowerPoint</vt:lpstr>
      <vt:lpstr>Présentation PowerPoint</vt:lpstr>
      <vt:lpstr>Pilotage</vt:lpstr>
      <vt:lpstr>Présentation PowerPoint</vt:lpstr>
      <vt:lpstr>Axes de travail</vt:lpstr>
      <vt:lpstr>Présentation PowerPoint</vt:lpstr>
      <vt:lpstr>Ressources</vt:lpstr>
      <vt:lpstr>Pour conclure</vt:lpstr>
      <vt:lpstr>Merci pour votre attention  </vt:lpstr>
      <vt:lpstr>Valérie Sannier</vt:lpstr>
      <vt:lpstr>Lycée des métiers du Cuir Romans sur Isère </vt:lpstr>
      <vt:lpstr>Gestion des punitions scolaires (exclusions de cours et des retenues)</vt:lpstr>
      <vt:lpstr>Gestion des punitions scolaires (exclusions de cours et des retenues)</vt:lpstr>
      <vt:lpstr>Axe de progrès</vt:lpstr>
      <vt:lpstr>Actions</vt:lpstr>
      <vt:lpstr>Evaluations</vt:lpstr>
      <vt:lpstr>Expérience de la démarche</vt:lpstr>
      <vt:lpstr>conclusion</vt:lpstr>
      <vt:lpstr> Stève Blanchard</vt:lpstr>
      <vt:lpstr>Génèse de la démarche</vt:lpstr>
      <vt:lpstr>Les moyens et les outils opérationnels</vt:lpstr>
      <vt:lpstr>Quelques éléments opérationnels</vt:lpstr>
      <vt:lpstr>L'approche processus</vt:lpstr>
      <vt:lpstr>Sylvie Estève</vt:lpstr>
      <vt:lpstr>La démarche Qualeduc dans une délégation du rectorat ? Contexte…</vt:lpstr>
      <vt:lpstr>Objectifs</vt:lpstr>
      <vt:lpstr>Démarche</vt:lpstr>
      <vt:lpstr>Communication interne Ateliers – </vt:lpstr>
      <vt:lpstr>Communication interne - Mots clés </vt:lpstr>
      <vt:lpstr>Et maintenant … ?</vt:lpstr>
      <vt:lpstr>Bilan - perspectives</vt:lpstr>
      <vt:lpstr>Anahita Bianquis</vt:lpstr>
      <vt:lpstr>Laurent de Mongolfier</vt:lpstr>
      <vt:lpstr>démarche qualité Spécificités / Invariants / Préconisations</vt:lpstr>
      <vt:lpstr>Quel témoignages ?</vt:lpstr>
      <vt:lpstr>La qualité dans le secteur industriel – Un environnement spécifique</vt:lpstr>
      <vt:lpstr>La qualité dans la formation continue des adultes – Des exigences accrues</vt:lpstr>
      <vt:lpstr>Le référentiel EDUFORM : un référentiel qui porte l’ambition de l’EN</vt:lpstr>
      <vt:lpstr>Invariants : Des principes de management qualité universels (ISO 9000)</vt:lpstr>
      <vt:lpstr>Invariants : Une méthode universelle</vt:lpstr>
      <vt:lpstr>Quelles préconisations pour la formation initiale ?</vt:lpstr>
      <vt:lpstr>Quelles préconisations pour la formation initiale ?</vt:lpstr>
      <vt:lpstr>Quelles difficultés surmonter?  Sont-elles spécifiques à la formation initiale ?</vt:lpstr>
      <vt:lpstr>Daniel Courteau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Odile Lantz</vt:lpstr>
      <vt:lpstr>Jean-Pierre Collignon</vt:lpstr>
      <vt:lpstr>Présentation PowerPoint</vt:lpstr>
      <vt:lpstr>Autonomie, projet et autoévaluation</vt:lpstr>
      <vt:lpstr>La recommandation européenne du 18 juin 2009</vt:lpstr>
      <vt:lpstr>Qualité : des définitions</vt:lpstr>
      <vt:lpstr>Amélioration continue</vt:lpstr>
      <vt:lpstr>Assurance qualité :  un niveau de démarche qualité</vt:lpstr>
      <vt:lpstr>Mise en œuvre d’une démarche d’assurance qualité</vt:lpstr>
      <vt:lpstr>Principes d’une démarche qualité</vt:lpstr>
      <vt:lpstr>OBJECTIF ET ENJEUX DE QUALEDUC</vt:lpstr>
      <vt:lpstr>OBJECTIF ET ENJEUX DE QUALEDUC</vt:lpstr>
      <vt:lpstr>Présentation PowerPoint</vt:lpstr>
      <vt:lpstr>QUALEDUC et démarche Qualité</vt:lpstr>
      <vt:lpstr>Principes d’une démarche qualité</vt:lpstr>
      <vt:lpstr>Séminaire Qualéduc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conference</cp:lastModifiedBy>
  <cp:revision>30</cp:revision>
  <dcterms:created xsi:type="dcterms:W3CDTF">2017-12-05T08:21:34Z</dcterms:created>
  <dcterms:modified xsi:type="dcterms:W3CDTF">2017-12-14T12:45:22Z</dcterms:modified>
</cp:coreProperties>
</file>